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6" r:id="rId10"/>
    <p:sldId id="267" r:id="rId11"/>
    <p:sldId id="268" r:id="rId12"/>
    <p:sldId id="269" r:id="rId13"/>
    <p:sldId id="276" r:id="rId14"/>
    <p:sldId id="270" r:id="rId15"/>
    <p:sldId id="271" r:id="rId16"/>
    <p:sldId id="277" r:id="rId17"/>
    <p:sldId id="278" r:id="rId18"/>
    <p:sldId id="279" r:id="rId19"/>
    <p:sldId id="272" r:id="rId20"/>
    <p:sldId id="273" r:id="rId21"/>
    <p:sldId id="274" r:id="rId22"/>
    <p:sldId id="264" r:id="rId23"/>
    <p:sldId id="265" r:id="rId24"/>
    <p:sldId id="27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0C9FB-ED43-4BBA-AC46-B54CE5D11A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062912-265D-4823-8E32-C667A37202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B8BB64C-F0DA-49FC-955A-C748F4D31788}"/>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5" name="Footer Placeholder 4">
            <a:extLst>
              <a:ext uri="{FF2B5EF4-FFF2-40B4-BE49-F238E27FC236}">
                <a16:creationId xmlns:a16="http://schemas.microsoft.com/office/drawing/2014/main" id="{1834FD14-FF39-4248-9105-7E7E62B090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7B0B6-04AA-43AE-ABDF-C39AAF6500A1}"/>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4000496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E3EBB-E2DC-4D7D-B714-EE0CA390E0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094C6E4-92A7-4D23-BDDA-6B0A98898E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2E1E3E-BD05-4DE1-8E2E-1AA40A4DD6B7}"/>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5" name="Footer Placeholder 4">
            <a:extLst>
              <a:ext uri="{FF2B5EF4-FFF2-40B4-BE49-F238E27FC236}">
                <a16:creationId xmlns:a16="http://schemas.microsoft.com/office/drawing/2014/main" id="{E4FC2D80-186F-4F17-8F95-3797278393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9FCEB8-86A9-456A-81DB-B8DA62799A19}"/>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2203333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D30386-4FA8-4474-93DE-F4E18CE081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014A32C-D9AE-4C74-87B3-DA2C508E70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96F4E3-1341-4D84-ADE2-1FF2A0D1D09A}"/>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5" name="Footer Placeholder 4">
            <a:extLst>
              <a:ext uri="{FF2B5EF4-FFF2-40B4-BE49-F238E27FC236}">
                <a16:creationId xmlns:a16="http://schemas.microsoft.com/office/drawing/2014/main" id="{B012B2B6-B34F-404F-99DB-606799B1DE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2EEF1-EB1C-4289-A56F-22D098C02A56}"/>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35398877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75AE1-3437-4E44-9F12-D69B451797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D11D25-7DA1-42ED-8EBB-49552DAAD1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E4D07D-9328-4BB9-95AD-5DB76FE0E1CE}"/>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5" name="Footer Placeholder 4">
            <a:extLst>
              <a:ext uri="{FF2B5EF4-FFF2-40B4-BE49-F238E27FC236}">
                <a16:creationId xmlns:a16="http://schemas.microsoft.com/office/drawing/2014/main" id="{D34E6A5D-D076-4C2E-99DD-8FE15ABB0B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B6831B-0271-4217-8F76-671472DEB8B8}"/>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485867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82037-AD69-4C06-BEE1-A864105EF9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D8FA9D-FB94-450E-84AB-6C98C7010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AE482F-9990-4B79-B698-A2F24D758567}"/>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5" name="Footer Placeholder 4">
            <a:extLst>
              <a:ext uri="{FF2B5EF4-FFF2-40B4-BE49-F238E27FC236}">
                <a16:creationId xmlns:a16="http://schemas.microsoft.com/office/drawing/2014/main" id="{5D320222-C72C-43E0-9CA7-C61AA7DF96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7521A1-D5CA-410C-BE31-E2B59083869D}"/>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1928234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41311-F055-4344-8F43-855CE14A92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F0482E-6153-4B17-8967-3EC2DE784EB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803625-5590-459D-87C2-1740E6F6869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681372B-F712-460A-AB87-31F1AB2A0FEA}"/>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6" name="Footer Placeholder 5">
            <a:extLst>
              <a:ext uri="{FF2B5EF4-FFF2-40B4-BE49-F238E27FC236}">
                <a16:creationId xmlns:a16="http://schemas.microsoft.com/office/drawing/2014/main" id="{2810E321-31AA-4B54-97B7-7CA45C4A09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B678CB-0C9E-45F4-88FB-73FB413CC080}"/>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4126886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425D6-77A6-4C1B-8F13-0AA4E5A8B1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D4280C-E1AE-43D3-85CC-154A4439D1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DFD151-944E-4DF3-9A91-F1DD2A3F7A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87A03A-5AE9-41A9-9A27-0953BC510A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4B0C23-3F64-46AA-BB35-3414B7451E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1F836C4-70A1-4E1F-9C5A-09CFE9101993}"/>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8" name="Footer Placeholder 7">
            <a:extLst>
              <a:ext uri="{FF2B5EF4-FFF2-40B4-BE49-F238E27FC236}">
                <a16:creationId xmlns:a16="http://schemas.microsoft.com/office/drawing/2014/main" id="{B133D753-D5D6-4F87-B45E-4F7515372FE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CBEDE-1D99-4754-A38C-9570FFB8F71E}"/>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2428317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DF1DA-37E4-4C80-B8E2-56A5EE24B9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D5466B1-2103-4E73-8D41-703C1E1D8569}"/>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4" name="Footer Placeholder 3">
            <a:extLst>
              <a:ext uri="{FF2B5EF4-FFF2-40B4-BE49-F238E27FC236}">
                <a16:creationId xmlns:a16="http://schemas.microsoft.com/office/drawing/2014/main" id="{57ED1320-44C6-4E4C-9748-9D882581BD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92CEC7-15E3-4963-A460-724B530CAAB0}"/>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2659370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BC795A-A78A-4AB4-AA44-5DF9A698F750}"/>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3" name="Footer Placeholder 2">
            <a:extLst>
              <a:ext uri="{FF2B5EF4-FFF2-40B4-BE49-F238E27FC236}">
                <a16:creationId xmlns:a16="http://schemas.microsoft.com/office/drawing/2014/main" id="{017E4EC3-CE7E-447C-AB58-0F6E5CF6B5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A46C85-AB22-4994-BBD8-CEC40685ACE7}"/>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3562521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86330-FE2E-4943-B6B1-55F116664D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A60CA1-3EB2-4A99-ABA0-4F9AF5BEAF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905B5C-CBCD-423D-B521-C35B49E263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9E29AB-AA6F-47C2-BA9E-F0EA793907E6}"/>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6" name="Footer Placeholder 5">
            <a:extLst>
              <a:ext uri="{FF2B5EF4-FFF2-40B4-BE49-F238E27FC236}">
                <a16:creationId xmlns:a16="http://schemas.microsoft.com/office/drawing/2014/main" id="{490058AB-4410-480A-8CB1-E5FD5B8544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364F3E-6BD8-4EA2-95E3-B72309A208F9}"/>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3105164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55E04-3365-4F62-839C-F9F11C0CC3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DEA76E6-DDF9-42D6-8829-41DF46F8EF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3DCB25C-DC23-4414-8DFF-03511A2D1F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B09AB-EDD0-4F41-956B-894D5E81462C}"/>
              </a:ext>
            </a:extLst>
          </p:cNvPr>
          <p:cNvSpPr>
            <a:spLocks noGrp="1"/>
          </p:cNvSpPr>
          <p:nvPr>
            <p:ph type="dt" sz="half" idx="10"/>
          </p:nvPr>
        </p:nvSpPr>
        <p:spPr/>
        <p:txBody>
          <a:bodyPr/>
          <a:lstStyle/>
          <a:p>
            <a:fld id="{D227529A-78E8-4C88-AB68-EAB7553C4D11}" type="datetimeFigureOut">
              <a:rPr lang="en-US" smtClean="0"/>
              <a:t>11/28/2021</a:t>
            </a:fld>
            <a:endParaRPr lang="en-US"/>
          </a:p>
        </p:txBody>
      </p:sp>
      <p:sp>
        <p:nvSpPr>
          <p:cNvPr id="6" name="Footer Placeholder 5">
            <a:extLst>
              <a:ext uri="{FF2B5EF4-FFF2-40B4-BE49-F238E27FC236}">
                <a16:creationId xmlns:a16="http://schemas.microsoft.com/office/drawing/2014/main" id="{52884896-7A3C-4FB5-9592-0F74ED312E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D4F666-82D4-49AB-A0EF-15993E3A3038}"/>
              </a:ext>
            </a:extLst>
          </p:cNvPr>
          <p:cNvSpPr>
            <a:spLocks noGrp="1"/>
          </p:cNvSpPr>
          <p:nvPr>
            <p:ph type="sldNum" sz="quarter" idx="12"/>
          </p:nvPr>
        </p:nvSpPr>
        <p:spPr/>
        <p:txBody>
          <a:bodyPr/>
          <a:lstStyle/>
          <a:p>
            <a:fld id="{B5C72A3E-B853-412C-8A11-8BDB09351CC8}" type="slidenum">
              <a:rPr lang="en-US" smtClean="0"/>
              <a:t>‹#›</a:t>
            </a:fld>
            <a:endParaRPr lang="en-US"/>
          </a:p>
        </p:txBody>
      </p:sp>
    </p:spTree>
    <p:extLst>
      <p:ext uri="{BB962C8B-B14F-4D97-AF65-F5344CB8AC3E}">
        <p14:creationId xmlns:p14="http://schemas.microsoft.com/office/powerpoint/2010/main" val="2644956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D042BD-C396-4BF7-8BD4-B08CD18495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a:t>
            </a:r>
            <a:r>
              <a:rPr lang="en-US" dirty="0" err="1"/>
              <a:t>Mastjer</a:t>
            </a:r>
            <a:r>
              <a:rPr lang="en-US" dirty="0"/>
              <a:t> title style</a:t>
            </a:r>
          </a:p>
        </p:txBody>
      </p:sp>
      <p:sp>
        <p:nvSpPr>
          <p:cNvPr id="3" name="Text Placeholder 2">
            <a:extLst>
              <a:ext uri="{FF2B5EF4-FFF2-40B4-BE49-F238E27FC236}">
                <a16:creationId xmlns:a16="http://schemas.microsoft.com/office/drawing/2014/main" id="{BC57E81D-77F9-44E6-A38E-84A7E6FACC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5AE5E42-F835-429A-8DA5-B3BF0CDFA7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27529A-78E8-4C88-AB68-EAB7553C4D11}" type="datetimeFigureOut">
              <a:rPr lang="en-US" smtClean="0"/>
              <a:t>11/28/2021</a:t>
            </a:fld>
            <a:endParaRPr lang="en-US"/>
          </a:p>
        </p:txBody>
      </p:sp>
      <p:sp>
        <p:nvSpPr>
          <p:cNvPr id="5" name="Footer Placeholder 4">
            <a:extLst>
              <a:ext uri="{FF2B5EF4-FFF2-40B4-BE49-F238E27FC236}">
                <a16:creationId xmlns:a16="http://schemas.microsoft.com/office/drawing/2014/main" id="{F2DB8CD3-C996-4189-B987-0E43246BB6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0966C2-881A-45F3-B199-E88782233A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C72A3E-B853-412C-8A11-8BDB09351CC8}" type="slidenum">
              <a:rPr lang="en-US" smtClean="0"/>
              <a:t>‹#›</a:t>
            </a:fld>
            <a:endParaRPr lang="en-US"/>
          </a:p>
        </p:txBody>
      </p:sp>
    </p:spTree>
    <p:extLst>
      <p:ext uri="{BB962C8B-B14F-4D97-AF65-F5344CB8AC3E}">
        <p14:creationId xmlns:p14="http://schemas.microsoft.com/office/powerpoint/2010/main" val="34944900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1B6D524-242A-4D03-A384-148311770B13}"/>
              </a:ext>
            </a:extLst>
          </p:cNvPr>
          <p:cNvSpPr>
            <a:spLocks noGrp="1"/>
          </p:cNvSpPr>
          <p:nvPr>
            <p:ph type="subTitle" idx="1"/>
          </p:nvPr>
        </p:nvSpPr>
        <p:spPr>
          <a:xfrm>
            <a:off x="1948070" y="2107096"/>
            <a:ext cx="9144000" cy="3379303"/>
          </a:xfrm>
        </p:spPr>
        <p:txBody>
          <a:bodyPr>
            <a:normAutofit/>
          </a:bodyPr>
          <a:lstStyle/>
          <a:p>
            <a:pPr algn="r"/>
            <a:r>
              <a:rPr lang="en-US" sz="4000" dirty="0">
                <a:solidFill>
                  <a:schemeClr val="bg1"/>
                </a:solidFill>
                <a:latin typeface="Lato" panose="020F0502020204030203" pitchFamily="34" charset="0"/>
              </a:rPr>
              <a:t>MULTI-TASKING APP</a:t>
            </a:r>
          </a:p>
          <a:p>
            <a:pPr marL="0" lvl="0" indent="0" algn="r" rtl="0">
              <a:spcBef>
                <a:spcPts val="0"/>
              </a:spcBef>
              <a:spcAft>
                <a:spcPts val="0"/>
              </a:spcAft>
              <a:buNone/>
            </a:pPr>
            <a:endParaRPr lang="en-GB" sz="4000" dirty="0">
              <a:solidFill>
                <a:schemeClr val="bg1"/>
              </a:solidFill>
            </a:endParaRPr>
          </a:p>
          <a:p>
            <a:pPr marL="0" lvl="0" indent="0" algn="r" rtl="0">
              <a:spcBef>
                <a:spcPts val="0"/>
              </a:spcBef>
              <a:spcAft>
                <a:spcPts val="0"/>
              </a:spcAft>
              <a:buNone/>
            </a:pPr>
            <a:endParaRPr lang="en-GB" sz="4000" dirty="0">
              <a:solidFill>
                <a:schemeClr val="bg1"/>
              </a:solidFill>
            </a:endParaRPr>
          </a:p>
          <a:p>
            <a:pPr marL="0" lvl="0" indent="0" algn="r" rtl="0">
              <a:spcBef>
                <a:spcPts val="0"/>
              </a:spcBef>
              <a:spcAft>
                <a:spcPts val="0"/>
              </a:spcAft>
              <a:buNone/>
            </a:pPr>
            <a:r>
              <a:rPr lang="en-GB" sz="2800" dirty="0">
                <a:solidFill>
                  <a:schemeClr val="bg1"/>
                </a:solidFill>
              </a:rPr>
              <a:t>Presented By:</a:t>
            </a:r>
          </a:p>
          <a:p>
            <a:pPr marL="0" lvl="0" indent="0" algn="r" rtl="0">
              <a:spcBef>
                <a:spcPts val="0"/>
              </a:spcBef>
              <a:spcAft>
                <a:spcPts val="0"/>
              </a:spcAft>
              <a:buNone/>
            </a:pPr>
            <a:r>
              <a:rPr lang="en-GB" sz="2800" dirty="0">
                <a:solidFill>
                  <a:schemeClr val="bg1"/>
                </a:solidFill>
              </a:rPr>
              <a:t>Ankita Agrawal (191500123)</a:t>
            </a:r>
          </a:p>
          <a:p>
            <a:pPr marL="0" lvl="0" indent="0" algn="r" rtl="0">
              <a:spcBef>
                <a:spcPts val="0"/>
              </a:spcBef>
              <a:spcAft>
                <a:spcPts val="0"/>
              </a:spcAft>
              <a:buNone/>
            </a:pPr>
            <a:r>
              <a:rPr lang="en-GB" sz="2800" dirty="0">
                <a:solidFill>
                  <a:schemeClr val="bg1"/>
                </a:solidFill>
              </a:rPr>
              <a:t>Jyoti Agrawal (191500371)</a:t>
            </a:r>
          </a:p>
          <a:p>
            <a:pPr marL="0" lvl="0" indent="0" algn="r" rtl="0">
              <a:spcBef>
                <a:spcPts val="0"/>
              </a:spcBef>
              <a:spcAft>
                <a:spcPts val="0"/>
              </a:spcAft>
              <a:buNone/>
            </a:pPr>
            <a:r>
              <a:rPr lang="en-GB" sz="2800" dirty="0">
                <a:solidFill>
                  <a:schemeClr val="bg1"/>
                </a:solidFill>
              </a:rPr>
              <a:t>Nandini Agrawal (191500477)</a:t>
            </a:r>
          </a:p>
          <a:p>
            <a:pPr marL="0" lvl="0" indent="0" algn="l" rtl="0">
              <a:spcBef>
                <a:spcPts val="0"/>
              </a:spcBef>
              <a:spcAft>
                <a:spcPts val="0"/>
              </a:spcAft>
              <a:buNone/>
            </a:pPr>
            <a:endParaRPr lang="en-GB" sz="3100" dirty="0"/>
          </a:p>
          <a:p>
            <a:pPr algn="r"/>
            <a:endParaRPr lang="en-US" sz="4000" dirty="0">
              <a:solidFill>
                <a:schemeClr val="bg1"/>
              </a:solidFill>
              <a:latin typeface="Lato" panose="020F0502020204030203" pitchFamily="34" charset="0"/>
            </a:endParaRPr>
          </a:p>
        </p:txBody>
      </p:sp>
    </p:spTree>
    <p:extLst>
      <p:ext uri="{BB962C8B-B14F-4D97-AF65-F5344CB8AC3E}">
        <p14:creationId xmlns:p14="http://schemas.microsoft.com/office/powerpoint/2010/main" val="3641336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73152F-DF3E-42BF-957C-7A0BC8EBF95E}"/>
              </a:ext>
            </a:extLst>
          </p:cNvPr>
          <p:cNvSpPr txBox="1"/>
          <p:nvPr/>
        </p:nvSpPr>
        <p:spPr>
          <a:xfrm>
            <a:off x="6434029" y="1159070"/>
            <a:ext cx="4429589" cy="2123658"/>
          </a:xfrm>
          <a:prstGeom prst="rect">
            <a:avLst/>
          </a:prstGeom>
          <a:noFill/>
        </p:spPr>
        <p:txBody>
          <a:bodyPr wrap="square" rtlCol="0">
            <a:spAutoFit/>
          </a:bodyPr>
          <a:lstStyle/>
          <a:p>
            <a:r>
              <a:rPr lang="en-GB" sz="4400" dirty="0">
                <a:latin typeface="Merriweather" panose="00000500000000000000"/>
                <a:ea typeface="Merriweather" panose="00000500000000000000"/>
                <a:cs typeface="Merriweather" panose="00000500000000000000"/>
                <a:sym typeface="Merriweather" panose="00000500000000000000"/>
              </a:rPr>
              <a:t>THIS IS HOW OUR APP LOOKS</a:t>
            </a:r>
            <a:endParaRPr lang="en-US" sz="4400" dirty="0">
              <a:latin typeface="Merriweather" panose="00000500000000000000" pitchFamily="2" charset="0"/>
            </a:endParaRPr>
          </a:p>
        </p:txBody>
      </p:sp>
      <p:sp>
        <p:nvSpPr>
          <p:cNvPr id="3" name="TextBox 2">
            <a:extLst>
              <a:ext uri="{FF2B5EF4-FFF2-40B4-BE49-F238E27FC236}">
                <a16:creationId xmlns:a16="http://schemas.microsoft.com/office/drawing/2014/main" id="{6D33CA3C-CD5C-4783-9173-1BC546A4F26E}"/>
              </a:ext>
            </a:extLst>
          </p:cNvPr>
          <p:cNvSpPr txBox="1"/>
          <p:nvPr/>
        </p:nvSpPr>
        <p:spPr>
          <a:xfrm>
            <a:off x="7751928" y="5923128"/>
            <a:ext cx="2941831" cy="400110"/>
          </a:xfrm>
          <a:prstGeom prst="rect">
            <a:avLst/>
          </a:prstGeom>
          <a:noFill/>
        </p:spPr>
        <p:txBody>
          <a:bodyPr wrap="none" rtlCol="0">
            <a:spAutoFit/>
          </a:bodyPr>
          <a:lstStyle/>
          <a:p>
            <a:r>
              <a:rPr lang="en-US" sz="2000" dirty="0">
                <a:solidFill>
                  <a:srgbClr val="FFFFFF"/>
                </a:solidFill>
                <a:latin typeface="Merriweather" panose="00000500000000000000" pitchFamily="2" charset="0"/>
                <a:ea typeface="Lato" panose="020F0502020204030203"/>
                <a:cs typeface="Lato" panose="020F0502020204030203"/>
                <a:sym typeface="Lato" panose="020F0502020204030203"/>
              </a:rPr>
              <a:t>Hope you will like it :)</a:t>
            </a:r>
          </a:p>
        </p:txBody>
      </p:sp>
    </p:spTree>
    <p:extLst>
      <p:ext uri="{BB962C8B-B14F-4D97-AF65-F5344CB8AC3E}">
        <p14:creationId xmlns:p14="http://schemas.microsoft.com/office/powerpoint/2010/main" val="3652657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411EBA-FCA9-4EA0-B986-BE3C35CC34B3}"/>
              </a:ext>
            </a:extLst>
          </p:cNvPr>
          <p:cNvSpPr txBox="1"/>
          <p:nvPr/>
        </p:nvSpPr>
        <p:spPr>
          <a:xfrm>
            <a:off x="4831307" y="477672"/>
            <a:ext cx="3340979" cy="523220"/>
          </a:xfrm>
          <a:prstGeom prst="rect">
            <a:avLst/>
          </a:prstGeom>
          <a:noFill/>
        </p:spPr>
        <p:txBody>
          <a:bodyPr wrap="none" rtlCol="0">
            <a:spAutoFit/>
          </a:bodyPr>
          <a:lstStyle/>
          <a:p>
            <a:r>
              <a:rPr lang="en-GB" sz="2800" b="1" dirty="0">
                <a:latin typeface="Montserrat" panose="00000500000000000000" pitchFamily="2" charset="0"/>
              </a:rPr>
              <a:t>1.  SIGN UP PAGE</a:t>
            </a:r>
            <a:endParaRPr lang="en-US" sz="2800" b="1" dirty="0">
              <a:latin typeface="Montserrat" panose="00000500000000000000" pitchFamily="2" charset="0"/>
            </a:endParaRPr>
          </a:p>
        </p:txBody>
      </p:sp>
      <p:pic>
        <p:nvPicPr>
          <p:cNvPr id="3" name="Picture 2">
            <a:extLst>
              <a:ext uri="{FF2B5EF4-FFF2-40B4-BE49-F238E27FC236}">
                <a16:creationId xmlns:a16="http://schemas.microsoft.com/office/drawing/2014/main" id="{B49DC0A3-5D67-46B9-BDC6-D823627C6209}"/>
              </a:ext>
            </a:extLst>
          </p:cNvPr>
          <p:cNvPicPr>
            <a:picLocks noChangeAspect="1"/>
          </p:cNvPicPr>
          <p:nvPr/>
        </p:nvPicPr>
        <p:blipFill>
          <a:blip r:embed="rId2"/>
          <a:stretch>
            <a:fillRect/>
          </a:stretch>
        </p:blipFill>
        <p:spPr>
          <a:xfrm>
            <a:off x="7065598" y="1463772"/>
            <a:ext cx="2780767" cy="4916556"/>
          </a:xfrm>
          <a:prstGeom prst="rect">
            <a:avLst/>
          </a:prstGeom>
        </p:spPr>
      </p:pic>
    </p:spTree>
    <p:extLst>
      <p:ext uri="{BB962C8B-B14F-4D97-AF65-F5344CB8AC3E}">
        <p14:creationId xmlns:p14="http://schemas.microsoft.com/office/powerpoint/2010/main" val="3898143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B601DC-935A-4DF8-885B-21AEB73D4685}"/>
              </a:ext>
            </a:extLst>
          </p:cNvPr>
          <p:cNvSpPr txBox="1"/>
          <p:nvPr/>
        </p:nvSpPr>
        <p:spPr>
          <a:xfrm>
            <a:off x="5168348" y="649357"/>
            <a:ext cx="2953053" cy="523220"/>
          </a:xfrm>
          <a:prstGeom prst="rect">
            <a:avLst/>
          </a:prstGeom>
          <a:noFill/>
        </p:spPr>
        <p:txBody>
          <a:bodyPr wrap="none" rtlCol="0">
            <a:spAutoFit/>
          </a:bodyPr>
          <a:lstStyle/>
          <a:p>
            <a:r>
              <a:rPr lang="en-US" sz="2800" b="1" dirty="0">
                <a:latin typeface="Montserrat" panose="00000500000000000000" pitchFamily="2" charset="0"/>
              </a:rPr>
              <a:t>2. LOGIN PAGE</a:t>
            </a:r>
          </a:p>
        </p:txBody>
      </p:sp>
      <p:pic>
        <p:nvPicPr>
          <p:cNvPr id="3" name="Picture 2">
            <a:extLst>
              <a:ext uri="{FF2B5EF4-FFF2-40B4-BE49-F238E27FC236}">
                <a16:creationId xmlns:a16="http://schemas.microsoft.com/office/drawing/2014/main" id="{342E9094-BA93-4002-8C75-C9A12E783438}"/>
              </a:ext>
            </a:extLst>
          </p:cNvPr>
          <p:cNvPicPr>
            <a:picLocks noChangeAspect="1"/>
          </p:cNvPicPr>
          <p:nvPr/>
        </p:nvPicPr>
        <p:blipFill>
          <a:blip r:embed="rId2"/>
          <a:stretch>
            <a:fillRect/>
          </a:stretch>
        </p:blipFill>
        <p:spPr>
          <a:xfrm>
            <a:off x="7289189" y="1396312"/>
            <a:ext cx="2822219" cy="5137010"/>
          </a:xfrm>
          <a:prstGeom prst="rect">
            <a:avLst/>
          </a:prstGeom>
        </p:spPr>
      </p:pic>
    </p:spTree>
    <p:extLst>
      <p:ext uri="{BB962C8B-B14F-4D97-AF65-F5344CB8AC3E}">
        <p14:creationId xmlns:p14="http://schemas.microsoft.com/office/powerpoint/2010/main" val="2681964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D3C76C-01AC-4B85-B144-C779B7BE71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5036" y="901148"/>
            <a:ext cx="3165231" cy="5671930"/>
          </a:xfrm>
          <a:prstGeom prst="rect">
            <a:avLst/>
          </a:prstGeom>
        </p:spPr>
      </p:pic>
      <p:sp>
        <p:nvSpPr>
          <p:cNvPr id="5" name="TextBox 4">
            <a:extLst>
              <a:ext uri="{FF2B5EF4-FFF2-40B4-BE49-F238E27FC236}">
                <a16:creationId xmlns:a16="http://schemas.microsoft.com/office/drawing/2014/main" id="{2E6154BD-4033-4AD9-96DE-0690F769D210}"/>
              </a:ext>
            </a:extLst>
          </p:cNvPr>
          <p:cNvSpPr txBox="1"/>
          <p:nvPr/>
        </p:nvSpPr>
        <p:spPr>
          <a:xfrm>
            <a:off x="5049078" y="284922"/>
            <a:ext cx="2946640" cy="523220"/>
          </a:xfrm>
          <a:prstGeom prst="rect">
            <a:avLst/>
          </a:prstGeom>
          <a:noFill/>
        </p:spPr>
        <p:txBody>
          <a:bodyPr wrap="none" rtlCol="0">
            <a:spAutoFit/>
          </a:bodyPr>
          <a:lstStyle/>
          <a:p>
            <a:r>
              <a:rPr lang="en-US" sz="2800" b="1" dirty="0">
                <a:latin typeface="Montserrat" panose="00000500000000000000" pitchFamily="2" charset="0"/>
              </a:rPr>
              <a:t>3. BLUETOOTH</a:t>
            </a:r>
          </a:p>
        </p:txBody>
      </p:sp>
    </p:spTree>
    <p:extLst>
      <p:ext uri="{BB962C8B-B14F-4D97-AF65-F5344CB8AC3E}">
        <p14:creationId xmlns:p14="http://schemas.microsoft.com/office/powerpoint/2010/main" val="14828300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C8DF6D-CBFA-4ECA-8444-34E6CAE166C6}"/>
              </a:ext>
            </a:extLst>
          </p:cNvPr>
          <p:cNvSpPr txBox="1"/>
          <p:nvPr/>
        </p:nvSpPr>
        <p:spPr>
          <a:xfrm>
            <a:off x="5165154" y="357808"/>
            <a:ext cx="3502882" cy="523220"/>
          </a:xfrm>
          <a:prstGeom prst="rect">
            <a:avLst/>
          </a:prstGeom>
          <a:noFill/>
        </p:spPr>
        <p:txBody>
          <a:bodyPr wrap="none" rtlCol="0">
            <a:spAutoFit/>
          </a:bodyPr>
          <a:lstStyle/>
          <a:p>
            <a:r>
              <a:rPr lang="en-US" sz="2800" b="1" dirty="0">
                <a:latin typeface="Montserrat" panose="00000500000000000000" pitchFamily="2" charset="0"/>
              </a:rPr>
              <a:t>4. MEDIA PLAYER</a:t>
            </a:r>
          </a:p>
        </p:txBody>
      </p:sp>
      <p:pic>
        <p:nvPicPr>
          <p:cNvPr id="5" name="Picture 4">
            <a:extLst>
              <a:ext uri="{FF2B5EF4-FFF2-40B4-BE49-F238E27FC236}">
                <a16:creationId xmlns:a16="http://schemas.microsoft.com/office/drawing/2014/main" id="{CFDD85AA-0666-4227-B8A6-58B8A12397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9763" y="1093063"/>
            <a:ext cx="3163253" cy="5512904"/>
          </a:xfrm>
          <a:prstGeom prst="rect">
            <a:avLst/>
          </a:prstGeom>
        </p:spPr>
      </p:pic>
    </p:spTree>
    <p:extLst>
      <p:ext uri="{BB962C8B-B14F-4D97-AF65-F5344CB8AC3E}">
        <p14:creationId xmlns:p14="http://schemas.microsoft.com/office/powerpoint/2010/main" val="3698035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CD4DFDF-1396-4A55-A038-A7FCFC6F1A87}"/>
              </a:ext>
            </a:extLst>
          </p:cNvPr>
          <p:cNvSpPr txBox="1"/>
          <p:nvPr/>
        </p:nvSpPr>
        <p:spPr>
          <a:xfrm>
            <a:off x="5194851" y="583095"/>
            <a:ext cx="4065537" cy="523220"/>
          </a:xfrm>
          <a:prstGeom prst="rect">
            <a:avLst/>
          </a:prstGeom>
          <a:noFill/>
        </p:spPr>
        <p:txBody>
          <a:bodyPr wrap="none" rtlCol="0">
            <a:spAutoFit/>
          </a:bodyPr>
          <a:lstStyle/>
          <a:p>
            <a:r>
              <a:rPr lang="en-GB" sz="2800" b="1" dirty="0">
                <a:latin typeface="Montserrat" panose="00000500000000000000" pitchFamily="2" charset="0"/>
              </a:rPr>
              <a:t>5. PHONE FEATURES</a:t>
            </a:r>
            <a:endParaRPr lang="en-US" sz="2800" b="1" dirty="0">
              <a:latin typeface="Montserrat" panose="00000500000000000000" pitchFamily="2" charset="0"/>
            </a:endParaRPr>
          </a:p>
        </p:txBody>
      </p:sp>
      <p:pic>
        <p:nvPicPr>
          <p:cNvPr id="3" name="Picture 2">
            <a:extLst>
              <a:ext uri="{FF2B5EF4-FFF2-40B4-BE49-F238E27FC236}">
                <a16:creationId xmlns:a16="http://schemas.microsoft.com/office/drawing/2014/main" id="{3E2C059F-ACC2-4E61-B3B9-315809EB0705}"/>
              </a:ext>
            </a:extLst>
          </p:cNvPr>
          <p:cNvPicPr>
            <a:picLocks noChangeAspect="1"/>
          </p:cNvPicPr>
          <p:nvPr/>
        </p:nvPicPr>
        <p:blipFill>
          <a:blip r:embed="rId2"/>
          <a:stretch>
            <a:fillRect/>
          </a:stretch>
        </p:blipFill>
        <p:spPr>
          <a:xfrm>
            <a:off x="6886259" y="1364974"/>
            <a:ext cx="2774576" cy="5234609"/>
          </a:xfrm>
          <a:prstGeom prst="rect">
            <a:avLst/>
          </a:prstGeom>
        </p:spPr>
      </p:pic>
    </p:spTree>
    <p:extLst>
      <p:ext uri="{BB962C8B-B14F-4D97-AF65-F5344CB8AC3E}">
        <p14:creationId xmlns:p14="http://schemas.microsoft.com/office/powerpoint/2010/main" val="2484811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1A560C-21AC-4919-82E4-1B54043126F0}"/>
              </a:ext>
            </a:extLst>
          </p:cNvPr>
          <p:cNvSpPr txBox="1"/>
          <p:nvPr/>
        </p:nvSpPr>
        <p:spPr>
          <a:xfrm>
            <a:off x="5208105" y="503583"/>
            <a:ext cx="3746538" cy="523220"/>
          </a:xfrm>
          <a:prstGeom prst="rect">
            <a:avLst/>
          </a:prstGeom>
          <a:noFill/>
        </p:spPr>
        <p:txBody>
          <a:bodyPr wrap="none" rtlCol="0">
            <a:spAutoFit/>
          </a:bodyPr>
          <a:lstStyle/>
          <a:p>
            <a:r>
              <a:rPr lang="en-US" sz="2800" b="1" dirty="0">
                <a:latin typeface="Montserrat" panose="00000500000000000000" pitchFamily="2" charset="0"/>
              </a:rPr>
              <a:t>6. VIDEO CAPTURE</a:t>
            </a:r>
          </a:p>
        </p:txBody>
      </p:sp>
      <p:pic>
        <p:nvPicPr>
          <p:cNvPr id="4" name="Picture 3">
            <a:extLst>
              <a:ext uri="{FF2B5EF4-FFF2-40B4-BE49-F238E27FC236}">
                <a16:creationId xmlns:a16="http://schemas.microsoft.com/office/drawing/2014/main" id="{5AEEC013-78D7-4B60-B731-C0489A5659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0079" y="1199081"/>
            <a:ext cx="3165231" cy="5493267"/>
          </a:xfrm>
          <a:prstGeom prst="rect">
            <a:avLst/>
          </a:prstGeom>
        </p:spPr>
      </p:pic>
    </p:spTree>
    <p:extLst>
      <p:ext uri="{BB962C8B-B14F-4D97-AF65-F5344CB8AC3E}">
        <p14:creationId xmlns:p14="http://schemas.microsoft.com/office/powerpoint/2010/main" val="40138720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30D802-EF07-4C88-9DF7-49A64B8C0BAB}"/>
              </a:ext>
            </a:extLst>
          </p:cNvPr>
          <p:cNvSpPr txBox="1"/>
          <p:nvPr/>
        </p:nvSpPr>
        <p:spPr>
          <a:xfrm>
            <a:off x="5592418" y="318052"/>
            <a:ext cx="1622560" cy="523220"/>
          </a:xfrm>
          <a:prstGeom prst="rect">
            <a:avLst/>
          </a:prstGeom>
          <a:noFill/>
        </p:spPr>
        <p:txBody>
          <a:bodyPr wrap="none" rtlCol="0">
            <a:spAutoFit/>
          </a:bodyPr>
          <a:lstStyle/>
          <a:p>
            <a:r>
              <a:rPr lang="en-US" sz="2800" b="1" dirty="0">
                <a:latin typeface="Montserrat" panose="00000500000000000000" pitchFamily="2" charset="0"/>
              </a:rPr>
              <a:t>7. WI-FI</a:t>
            </a:r>
          </a:p>
        </p:txBody>
      </p:sp>
      <p:pic>
        <p:nvPicPr>
          <p:cNvPr id="4" name="Picture 3">
            <a:extLst>
              <a:ext uri="{FF2B5EF4-FFF2-40B4-BE49-F238E27FC236}">
                <a16:creationId xmlns:a16="http://schemas.microsoft.com/office/drawing/2014/main" id="{A11EF244-A52E-4989-B1EC-56D8B749A5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4978" y="1080052"/>
            <a:ext cx="3163253" cy="5459896"/>
          </a:xfrm>
          <a:prstGeom prst="rect">
            <a:avLst/>
          </a:prstGeom>
        </p:spPr>
      </p:pic>
    </p:spTree>
    <p:extLst>
      <p:ext uri="{BB962C8B-B14F-4D97-AF65-F5344CB8AC3E}">
        <p14:creationId xmlns:p14="http://schemas.microsoft.com/office/powerpoint/2010/main" val="9246074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197720-6103-4EA2-83CB-54C7BD0E98FB}"/>
              </a:ext>
            </a:extLst>
          </p:cNvPr>
          <p:cNvSpPr txBox="1"/>
          <p:nvPr/>
        </p:nvSpPr>
        <p:spPr>
          <a:xfrm>
            <a:off x="4876799" y="344556"/>
            <a:ext cx="3910045" cy="523220"/>
          </a:xfrm>
          <a:prstGeom prst="rect">
            <a:avLst/>
          </a:prstGeom>
          <a:noFill/>
        </p:spPr>
        <p:txBody>
          <a:bodyPr wrap="none" rtlCol="0">
            <a:spAutoFit/>
          </a:bodyPr>
          <a:lstStyle/>
          <a:p>
            <a:r>
              <a:rPr lang="en-US" sz="2800" b="1" dirty="0">
                <a:latin typeface="Montserrat" panose="00000500000000000000" pitchFamily="2" charset="0"/>
              </a:rPr>
              <a:t>8. PHOTO CAPTURE</a:t>
            </a:r>
          </a:p>
        </p:txBody>
      </p:sp>
      <p:pic>
        <p:nvPicPr>
          <p:cNvPr id="4" name="Picture 3">
            <a:extLst>
              <a:ext uri="{FF2B5EF4-FFF2-40B4-BE49-F238E27FC236}">
                <a16:creationId xmlns:a16="http://schemas.microsoft.com/office/drawing/2014/main" id="{5F01414B-831A-482A-A8E5-3BECD18570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7471" y="1000540"/>
            <a:ext cx="3165231" cy="5512904"/>
          </a:xfrm>
          <a:prstGeom prst="rect">
            <a:avLst/>
          </a:prstGeom>
        </p:spPr>
      </p:pic>
    </p:spTree>
    <p:extLst>
      <p:ext uri="{BB962C8B-B14F-4D97-AF65-F5344CB8AC3E}">
        <p14:creationId xmlns:p14="http://schemas.microsoft.com/office/powerpoint/2010/main" val="28289151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C209D3-0537-4F9B-8094-2D257BE30784}"/>
              </a:ext>
            </a:extLst>
          </p:cNvPr>
          <p:cNvSpPr txBox="1"/>
          <p:nvPr/>
        </p:nvSpPr>
        <p:spPr>
          <a:xfrm>
            <a:off x="5414611" y="357588"/>
            <a:ext cx="2234907" cy="523220"/>
          </a:xfrm>
          <a:prstGeom prst="rect">
            <a:avLst/>
          </a:prstGeom>
          <a:noFill/>
        </p:spPr>
        <p:txBody>
          <a:bodyPr wrap="none" rtlCol="0">
            <a:spAutoFit/>
          </a:bodyPr>
          <a:lstStyle/>
          <a:p>
            <a:r>
              <a:rPr lang="en-US" sz="2800" b="1" dirty="0">
                <a:latin typeface="Montserrat" panose="00000500000000000000" pitchFamily="2" charset="0"/>
              </a:rPr>
              <a:t>9. TROUCH</a:t>
            </a:r>
          </a:p>
        </p:txBody>
      </p:sp>
      <p:pic>
        <p:nvPicPr>
          <p:cNvPr id="3" name="Picture 2">
            <a:extLst>
              <a:ext uri="{FF2B5EF4-FFF2-40B4-BE49-F238E27FC236}">
                <a16:creationId xmlns:a16="http://schemas.microsoft.com/office/drawing/2014/main" id="{5F6408DB-F7F5-4354-ADAE-FBF5463934C3}"/>
              </a:ext>
            </a:extLst>
          </p:cNvPr>
          <p:cNvPicPr>
            <a:picLocks noChangeAspect="1"/>
          </p:cNvPicPr>
          <p:nvPr/>
        </p:nvPicPr>
        <p:blipFill>
          <a:blip r:embed="rId2"/>
          <a:stretch>
            <a:fillRect/>
          </a:stretch>
        </p:blipFill>
        <p:spPr>
          <a:xfrm>
            <a:off x="6524050" y="1361429"/>
            <a:ext cx="2884994" cy="5138983"/>
          </a:xfrm>
          <a:prstGeom prst="rect">
            <a:avLst/>
          </a:prstGeom>
        </p:spPr>
      </p:pic>
    </p:spTree>
    <p:extLst>
      <p:ext uri="{BB962C8B-B14F-4D97-AF65-F5344CB8AC3E}">
        <p14:creationId xmlns:p14="http://schemas.microsoft.com/office/powerpoint/2010/main" val="4020422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B698A8E-4BD1-413E-AD4C-1AF30E4AF920}"/>
              </a:ext>
            </a:extLst>
          </p:cNvPr>
          <p:cNvSpPr txBox="1"/>
          <p:nvPr/>
        </p:nvSpPr>
        <p:spPr>
          <a:xfrm>
            <a:off x="6559826" y="2425148"/>
            <a:ext cx="3036409" cy="2339102"/>
          </a:xfrm>
          <a:prstGeom prst="rect">
            <a:avLst/>
          </a:prstGeom>
          <a:noFill/>
        </p:spPr>
        <p:txBody>
          <a:bodyPr wrap="none" rtlCol="0">
            <a:spAutoFit/>
          </a:bodyPr>
          <a:lstStyle/>
          <a:p>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What is Android Studio ??</a:t>
            </a:r>
          </a:p>
          <a:p>
            <a:pPr marL="285750" indent="-285750">
              <a:buFont typeface="Wingdings" panose="05000000000000000000" pitchFamily="2" charset="2"/>
              <a:buChar char="Ø"/>
            </a:pPr>
            <a:r>
              <a:rPr lang="en-US" dirty="0">
                <a:solidFill>
                  <a:schemeClr val="bg1"/>
                </a:solidFill>
              </a:rPr>
              <a:t>About </a:t>
            </a:r>
            <a:r>
              <a:rPr lang="en-US" sz="2000" dirty="0">
                <a:solidFill>
                  <a:schemeClr val="bg1"/>
                </a:solidFill>
              </a:rPr>
              <a:t>the</a:t>
            </a:r>
            <a:r>
              <a:rPr lang="en-US" dirty="0">
                <a:solidFill>
                  <a:schemeClr val="bg1"/>
                </a:solidFill>
              </a:rPr>
              <a:t> project</a:t>
            </a:r>
          </a:p>
          <a:p>
            <a:pPr marL="285750" indent="-285750">
              <a:buFont typeface="Wingdings" panose="05000000000000000000" pitchFamily="2" charset="2"/>
              <a:buChar char="Ø"/>
            </a:pPr>
            <a:r>
              <a:rPr lang="en-US" dirty="0">
                <a:solidFill>
                  <a:schemeClr val="bg1"/>
                </a:solidFill>
              </a:rPr>
              <a:t>Objective</a:t>
            </a:r>
          </a:p>
          <a:p>
            <a:pPr marL="285750" indent="-285750">
              <a:buFont typeface="Wingdings" panose="05000000000000000000" pitchFamily="2" charset="2"/>
              <a:buChar char="Ø"/>
            </a:pPr>
            <a:r>
              <a:rPr lang="en-US" dirty="0">
                <a:solidFill>
                  <a:schemeClr val="bg1"/>
                </a:solidFill>
              </a:rPr>
              <a:t>Requirements</a:t>
            </a:r>
          </a:p>
          <a:p>
            <a:pPr marL="285750" indent="-285750">
              <a:buFont typeface="Wingdings" panose="05000000000000000000" pitchFamily="2" charset="2"/>
              <a:buChar char="Ø"/>
            </a:pPr>
            <a:r>
              <a:rPr lang="en-US" sz="1800" dirty="0">
                <a:solidFill>
                  <a:schemeClr val="bg1"/>
                </a:solidFill>
                <a:effectLst/>
                <a:latin typeface="Lato" panose="020F0502020204030203" pitchFamily="34" charset="0"/>
                <a:ea typeface="Times New Roman" panose="02020603050405020304" pitchFamily="18" charset="0"/>
              </a:rPr>
              <a:t>Implementation </a:t>
            </a:r>
            <a:r>
              <a:rPr lang="en-US" dirty="0">
                <a:solidFill>
                  <a:schemeClr val="bg1"/>
                </a:solidFill>
              </a:rPr>
              <a:t> </a:t>
            </a:r>
          </a:p>
          <a:p>
            <a:pPr marL="285750" indent="-285750">
              <a:buFont typeface="Wingdings" panose="05000000000000000000" pitchFamily="2" charset="2"/>
              <a:buChar char="Ø"/>
            </a:pPr>
            <a:r>
              <a:rPr lang="en-US" dirty="0">
                <a:solidFill>
                  <a:schemeClr val="bg1"/>
                </a:solidFill>
              </a:rPr>
              <a:t>Snapshots from the App</a:t>
            </a:r>
          </a:p>
          <a:p>
            <a:pPr marL="285750" indent="-285750">
              <a:buFont typeface="Wingdings" panose="05000000000000000000" pitchFamily="2" charset="2"/>
              <a:buChar char="Ø"/>
            </a:pPr>
            <a:r>
              <a:rPr lang="en-US" sz="1800" dirty="0">
                <a:solidFill>
                  <a:schemeClr val="bg1"/>
                </a:solidFill>
                <a:effectLst/>
                <a:latin typeface="Lato" panose="020F0502020204030203" pitchFamily="34" charset="0"/>
                <a:ea typeface="Times New Roman" panose="02020603050405020304" pitchFamily="18" charset="0"/>
              </a:rPr>
              <a:t>Conclusion</a:t>
            </a:r>
            <a:endParaRPr lang="en-US" dirty="0">
              <a:solidFill>
                <a:schemeClr val="bg1"/>
              </a:solidFill>
              <a:latin typeface="Lato" panose="020F0502020204030203" pitchFamily="34" charset="0"/>
            </a:endParaRPr>
          </a:p>
        </p:txBody>
      </p:sp>
      <p:sp>
        <p:nvSpPr>
          <p:cNvPr id="5" name="TextBox 4">
            <a:extLst>
              <a:ext uri="{FF2B5EF4-FFF2-40B4-BE49-F238E27FC236}">
                <a16:creationId xmlns:a16="http://schemas.microsoft.com/office/drawing/2014/main" id="{F2A8FB99-D19A-492D-8904-DE578424F491}"/>
              </a:ext>
            </a:extLst>
          </p:cNvPr>
          <p:cNvSpPr txBox="1"/>
          <p:nvPr/>
        </p:nvSpPr>
        <p:spPr>
          <a:xfrm>
            <a:off x="6559826" y="1484244"/>
            <a:ext cx="2063385" cy="584775"/>
          </a:xfrm>
          <a:prstGeom prst="rect">
            <a:avLst/>
          </a:prstGeom>
          <a:noFill/>
        </p:spPr>
        <p:txBody>
          <a:bodyPr wrap="none" rtlCol="0">
            <a:spAutoFit/>
          </a:bodyPr>
          <a:lstStyle/>
          <a:p>
            <a:r>
              <a:rPr lang="en-US" sz="3200" dirty="0">
                <a:solidFill>
                  <a:schemeClr val="bg1"/>
                </a:solidFill>
                <a:latin typeface="Montserrat" panose="00000500000000000000" pitchFamily="2" charset="0"/>
              </a:rPr>
              <a:t>OUTLINE</a:t>
            </a:r>
          </a:p>
        </p:txBody>
      </p:sp>
    </p:spTree>
    <p:extLst>
      <p:ext uri="{BB962C8B-B14F-4D97-AF65-F5344CB8AC3E}">
        <p14:creationId xmlns:p14="http://schemas.microsoft.com/office/powerpoint/2010/main" val="3937155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D04A72B-EB59-439F-8242-4AB100CDC154}"/>
              </a:ext>
            </a:extLst>
          </p:cNvPr>
          <p:cNvPicPr>
            <a:picLocks noChangeAspect="1"/>
          </p:cNvPicPr>
          <p:nvPr/>
        </p:nvPicPr>
        <p:blipFill>
          <a:blip r:embed="rId2"/>
          <a:stretch>
            <a:fillRect/>
          </a:stretch>
        </p:blipFill>
        <p:spPr>
          <a:xfrm>
            <a:off x="6741845" y="1351722"/>
            <a:ext cx="2653946" cy="5128591"/>
          </a:xfrm>
          <a:prstGeom prst="rect">
            <a:avLst/>
          </a:prstGeom>
        </p:spPr>
      </p:pic>
      <p:sp>
        <p:nvSpPr>
          <p:cNvPr id="3" name="TextBox 2">
            <a:extLst>
              <a:ext uri="{FF2B5EF4-FFF2-40B4-BE49-F238E27FC236}">
                <a16:creationId xmlns:a16="http://schemas.microsoft.com/office/drawing/2014/main" id="{83EECA4D-6E18-409E-8D19-CDA9775F8649}"/>
              </a:ext>
            </a:extLst>
          </p:cNvPr>
          <p:cNvSpPr txBox="1"/>
          <p:nvPr/>
        </p:nvSpPr>
        <p:spPr>
          <a:xfrm>
            <a:off x="5393635" y="477079"/>
            <a:ext cx="3422732" cy="523220"/>
          </a:xfrm>
          <a:prstGeom prst="rect">
            <a:avLst/>
          </a:prstGeom>
          <a:noFill/>
        </p:spPr>
        <p:txBody>
          <a:bodyPr wrap="none" rtlCol="0">
            <a:spAutoFit/>
          </a:bodyPr>
          <a:lstStyle/>
          <a:p>
            <a:r>
              <a:rPr lang="en-US" sz="2800" b="1" dirty="0">
                <a:latin typeface="Montserrat" panose="00000500000000000000" pitchFamily="2" charset="0"/>
              </a:rPr>
              <a:t>10. SMS FEATURE</a:t>
            </a:r>
          </a:p>
        </p:txBody>
      </p:sp>
    </p:spTree>
    <p:extLst>
      <p:ext uri="{BB962C8B-B14F-4D97-AF65-F5344CB8AC3E}">
        <p14:creationId xmlns:p14="http://schemas.microsoft.com/office/powerpoint/2010/main" val="844295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2EF785-5517-42B1-96DC-DA1A9D6D6749}"/>
              </a:ext>
            </a:extLst>
          </p:cNvPr>
          <p:cNvSpPr txBox="1"/>
          <p:nvPr/>
        </p:nvSpPr>
        <p:spPr>
          <a:xfrm>
            <a:off x="5353878" y="755373"/>
            <a:ext cx="4679486" cy="523220"/>
          </a:xfrm>
          <a:prstGeom prst="rect">
            <a:avLst/>
          </a:prstGeom>
          <a:noFill/>
        </p:spPr>
        <p:txBody>
          <a:bodyPr wrap="none" rtlCol="0">
            <a:spAutoFit/>
          </a:bodyPr>
          <a:lstStyle/>
          <a:p>
            <a:r>
              <a:rPr lang="en-US" sz="2800" b="1" dirty="0">
                <a:latin typeface="Montserrat" panose="00000500000000000000" pitchFamily="2" charset="0"/>
              </a:rPr>
              <a:t>11. SMART CALCULATOR</a:t>
            </a:r>
          </a:p>
        </p:txBody>
      </p:sp>
      <p:pic>
        <p:nvPicPr>
          <p:cNvPr id="3" name="Picture 2">
            <a:extLst>
              <a:ext uri="{FF2B5EF4-FFF2-40B4-BE49-F238E27FC236}">
                <a16:creationId xmlns:a16="http://schemas.microsoft.com/office/drawing/2014/main" id="{88C900A4-F785-4DC8-A90E-13BEC67D2FF8}"/>
              </a:ext>
            </a:extLst>
          </p:cNvPr>
          <p:cNvPicPr>
            <a:picLocks noChangeAspect="1"/>
          </p:cNvPicPr>
          <p:nvPr/>
        </p:nvPicPr>
        <p:blipFill>
          <a:blip r:embed="rId2"/>
          <a:stretch>
            <a:fillRect/>
          </a:stretch>
        </p:blipFill>
        <p:spPr>
          <a:xfrm>
            <a:off x="7301948" y="1537252"/>
            <a:ext cx="2997733" cy="4956313"/>
          </a:xfrm>
          <a:prstGeom prst="rect">
            <a:avLst/>
          </a:prstGeom>
        </p:spPr>
      </p:pic>
    </p:spTree>
    <p:extLst>
      <p:ext uri="{BB962C8B-B14F-4D97-AF65-F5344CB8AC3E}">
        <p14:creationId xmlns:p14="http://schemas.microsoft.com/office/powerpoint/2010/main" val="3986471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80E0DA-E4D6-4095-B7B9-681A288C35D2}"/>
              </a:ext>
            </a:extLst>
          </p:cNvPr>
          <p:cNvSpPr txBox="1"/>
          <p:nvPr/>
        </p:nvSpPr>
        <p:spPr>
          <a:xfrm>
            <a:off x="5123843" y="2202838"/>
            <a:ext cx="6922382" cy="3860031"/>
          </a:xfrm>
          <a:prstGeom prst="rect">
            <a:avLst/>
          </a:prstGeom>
          <a:noFill/>
        </p:spPr>
        <p:txBody>
          <a:bodyPr wrap="square" rtlCol="0">
            <a:spAutoFit/>
          </a:bodyPr>
          <a:lstStyle/>
          <a:p>
            <a:pPr marL="692150" marR="581660" indent="-285750" algn="just">
              <a:lnSpc>
                <a:spcPct val="150000"/>
              </a:lnSpc>
              <a:spcBef>
                <a:spcPts val="1320"/>
              </a:spcBef>
              <a:spcAft>
                <a:spcPts val="0"/>
              </a:spcAft>
              <a:buFont typeface="Wingdings" panose="05000000000000000000" pitchFamily="2" charset="2"/>
              <a:buChar char="ü"/>
            </a:pPr>
            <a:r>
              <a:rPr lang="en-US" dirty="0">
                <a:effectLst/>
                <a:ea typeface="Times New Roman" panose="02020603050405020304" pitchFamily="18" charset="0"/>
              </a:rPr>
              <a:t>The proposed Multi-Tasking App is an android application that will allow users to use all the applications in one app. </a:t>
            </a:r>
            <a:endParaRPr lang="en-US" dirty="0">
              <a:ea typeface="Times New Roman" panose="02020603050405020304" pitchFamily="18" charset="0"/>
            </a:endParaRPr>
          </a:p>
          <a:p>
            <a:pPr marL="692150" marR="581660" indent="-285750" algn="just">
              <a:lnSpc>
                <a:spcPct val="150000"/>
              </a:lnSpc>
              <a:spcBef>
                <a:spcPts val="1320"/>
              </a:spcBef>
              <a:spcAft>
                <a:spcPts val="0"/>
              </a:spcAft>
              <a:buFont typeface="Wingdings" panose="05000000000000000000" pitchFamily="2" charset="2"/>
              <a:buChar char="ü"/>
            </a:pPr>
            <a:r>
              <a:rPr lang="en-US" dirty="0">
                <a:effectLst/>
                <a:ea typeface="Times New Roman" panose="02020603050405020304" pitchFamily="18" charset="0"/>
              </a:rPr>
              <a:t>This application takes the data of the user to log in by which is also safe for the user to use the app. Users can access all the features of any android phone in one application and can also do chatting using the SMS application in the app. </a:t>
            </a:r>
          </a:p>
          <a:p>
            <a:endParaRPr lang="en-US" dirty="0"/>
          </a:p>
        </p:txBody>
      </p:sp>
      <p:sp>
        <p:nvSpPr>
          <p:cNvPr id="3" name="TextBox 2">
            <a:extLst>
              <a:ext uri="{FF2B5EF4-FFF2-40B4-BE49-F238E27FC236}">
                <a16:creationId xmlns:a16="http://schemas.microsoft.com/office/drawing/2014/main" id="{77C8AC00-A4A6-4B7D-9E45-37210BD82F20}"/>
              </a:ext>
            </a:extLst>
          </p:cNvPr>
          <p:cNvSpPr txBox="1"/>
          <p:nvPr/>
        </p:nvSpPr>
        <p:spPr>
          <a:xfrm>
            <a:off x="5617775" y="980661"/>
            <a:ext cx="3073277" cy="584775"/>
          </a:xfrm>
          <a:prstGeom prst="rect">
            <a:avLst/>
          </a:prstGeom>
          <a:noFill/>
        </p:spPr>
        <p:txBody>
          <a:bodyPr wrap="none" rtlCol="0">
            <a:spAutoFit/>
          </a:bodyPr>
          <a:lstStyle/>
          <a:p>
            <a:pPr algn="r"/>
            <a:r>
              <a:rPr lang="en-US" sz="3200" dirty="0">
                <a:latin typeface="Montserrat" panose="00000500000000000000" pitchFamily="2" charset="0"/>
              </a:rPr>
              <a:t>CONCLUSION</a:t>
            </a:r>
          </a:p>
        </p:txBody>
      </p:sp>
    </p:spTree>
    <p:extLst>
      <p:ext uri="{BB962C8B-B14F-4D97-AF65-F5344CB8AC3E}">
        <p14:creationId xmlns:p14="http://schemas.microsoft.com/office/powerpoint/2010/main" val="31718881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ABC5B27-E417-460E-8343-2EE0397FE353}"/>
              </a:ext>
            </a:extLst>
          </p:cNvPr>
          <p:cNvSpPr txBox="1"/>
          <p:nvPr/>
        </p:nvSpPr>
        <p:spPr>
          <a:xfrm>
            <a:off x="5622484" y="2093844"/>
            <a:ext cx="6026178" cy="3785652"/>
          </a:xfrm>
          <a:prstGeom prst="rect">
            <a:avLst/>
          </a:prstGeom>
          <a:noFill/>
        </p:spPr>
        <p:txBody>
          <a:bodyPr wrap="square" rtlCol="0">
            <a:spAutoFit/>
          </a:bodyPr>
          <a:lstStyle/>
          <a:p>
            <a:pPr marL="342900" indent="-342900">
              <a:buFont typeface="Wingdings" panose="05000000000000000000" pitchFamily="2" charset="2"/>
              <a:buChar char="ü"/>
            </a:pPr>
            <a:r>
              <a:rPr lang="en-US" sz="2000" dirty="0">
                <a:effectLst/>
                <a:latin typeface="Times New Roman" panose="02020603050405020304" pitchFamily="18" charset="0"/>
                <a:ea typeface="Times New Roman" panose="02020603050405020304" pitchFamily="18" charset="0"/>
              </a:rPr>
              <a:t>This application has a wide range of scope in the upcoming era. </a:t>
            </a:r>
          </a:p>
          <a:p>
            <a:pPr marL="342900" indent="-342900">
              <a:buFont typeface="Wingdings" panose="05000000000000000000" pitchFamily="2" charset="2"/>
              <a:buChar char="ü"/>
            </a:pPr>
            <a:endParaRPr lang="en-US" sz="2000" dirty="0">
              <a:effectLst/>
              <a:latin typeface="Times New Roman" panose="02020603050405020304" pitchFamily="18" charset="0"/>
              <a:ea typeface="Times New Roman" panose="02020603050405020304" pitchFamily="18" charset="0"/>
            </a:endParaRPr>
          </a:p>
          <a:p>
            <a:pPr marL="342900" indent="-342900">
              <a:buFont typeface="Wingdings" panose="05000000000000000000" pitchFamily="2" charset="2"/>
              <a:buChar char="ü"/>
            </a:pPr>
            <a:r>
              <a:rPr lang="en-US" sz="2000" dirty="0">
                <a:effectLst/>
                <a:latin typeface="Times New Roman" panose="02020603050405020304" pitchFamily="18" charset="0"/>
                <a:ea typeface="Times New Roman" panose="02020603050405020304" pitchFamily="18" charset="0"/>
              </a:rPr>
              <a:t>It is impossible to use all the features of the phone at once and also reduce the time and increase the efficiency of users. </a:t>
            </a:r>
          </a:p>
          <a:p>
            <a:pPr marL="342900" indent="-342900">
              <a:buFont typeface="Wingdings" panose="05000000000000000000" pitchFamily="2" charset="2"/>
              <a:buChar char="ü"/>
            </a:pPr>
            <a:endParaRPr lang="en-US" sz="2000" dirty="0">
              <a:ea typeface="Times New Roman" panose="02020603050405020304" pitchFamily="18" charset="0"/>
            </a:endParaRPr>
          </a:p>
          <a:p>
            <a:pPr marL="342900" indent="-342900">
              <a:buFont typeface="Wingdings" panose="05000000000000000000" pitchFamily="2" charset="2"/>
              <a:buChar char="ü"/>
            </a:pPr>
            <a:r>
              <a:rPr lang="en-US" sz="2000" dirty="0">
                <a:effectLst/>
                <a:latin typeface="Times New Roman" panose="02020603050405020304" pitchFamily="18" charset="0"/>
                <a:ea typeface="Times New Roman" panose="02020603050405020304" pitchFamily="18" charset="0"/>
              </a:rPr>
              <a:t>People that have a hectic schedule in their daily life, can easily use this application and store data with privacy too as not everyone can access this data without login.</a:t>
            </a:r>
          </a:p>
          <a:p>
            <a:endParaRPr lang="en-US" sz="2000" dirty="0"/>
          </a:p>
        </p:txBody>
      </p:sp>
    </p:spTree>
    <p:extLst>
      <p:ext uri="{BB962C8B-B14F-4D97-AF65-F5344CB8AC3E}">
        <p14:creationId xmlns:p14="http://schemas.microsoft.com/office/powerpoint/2010/main" val="1346920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7A0245-8BE0-4A92-9167-A4047FA27F65}"/>
              </a:ext>
            </a:extLst>
          </p:cNvPr>
          <p:cNvSpPr txBox="1"/>
          <p:nvPr/>
        </p:nvSpPr>
        <p:spPr>
          <a:xfrm>
            <a:off x="5777947" y="2809461"/>
            <a:ext cx="4818948" cy="923330"/>
          </a:xfrm>
          <a:prstGeom prst="rect">
            <a:avLst/>
          </a:prstGeom>
          <a:noFill/>
        </p:spPr>
        <p:txBody>
          <a:bodyPr wrap="none" rtlCol="0">
            <a:spAutoFit/>
          </a:bodyPr>
          <a:lstStyle/>
          <a:p>
            <a:r>
              <a:rPr lang="en-US" sz="5400" dirty="0"/>
              <a:t>THANK YOU !!</a:t>
            </a:r>
          </a:p>
        </p:txBody>
      </p:sp>
    </p:spTree>
    <p:extLst>
      <p:ext uri="{BB962C8B-B14F-4D97-AF65-F5344CB8AC3E}">
        <p14:creationId xmlns:p14="http://schemas.microsoft.com/office/powerpoint/2010/main" val="4187612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907692-9612-49C9-8307-AC7AB0A01360}"/>
              </a:ext>
            </a:extLst>
          </p:cNvPr>
          <p:cNvSpPr txBox="1"/>
          <p:nvPr/>
        </p:nvSpPr>
        <p:spPr>
          <a:xfrm>
            <a:off x="5857460" y="1603514"/>
            <a:ext cx="3934090" cy="584775"/>
          </a:xfrm>
          <a:prstGeom prst="rect">
            <a:avLst/>
          </a:prstGeom>
          <a:noFill/>
        </p:spPr>
        <p:txBody>
          <a:bodyPr wrap="none" rtlCol="0">
            <a:spAutoFit/>
          </a:bodyPr>
          <a:lstStyle/>
          <a:p>
            <a:r>
              <a:rPr lang="en-US" sz="3200" dirty="0">
                <a:solidFill>
                  <a:schemeClr val="bg1"/>
                </a:solidFill>
                <a:latin typeface="Montserrat" panose="00000500000000000000" pitchFamily="2" charset="0"/>
              </a:rPr>
              <a:t>ANDROID</a:t>
            </a:r>
            <a:r>
              <a:rPr lang="en-US" sz="3200" dirty="0">
                <a:solidFill>
                  <a:schemeClr val="bg1"/>
                </a:solidFill>
                <a:latin typeface="Lato" panose="020F0502020204030203" pitchFamily="34" charset="0"/>
              </a:rPr>
              <a:t> STUDIO </a:t>
            </a:r>
          </a:p>
        </p:txBody>
      </p:sp>
      <p:sp>
        <p:nvSpPr>
          <p:cNvPr id="3" name="TextBox 2">
            <a:extLst>
              <a:ext uri="{FF2B5EF4-FFF2-40B4-BE49-F238E27FC236}">
                <a16:creationId xmlns:a16="http://schemas.microsoft.com/office/drawing/2014/main" id="{D0ABD83A-66F0-429E-9234-3488F3589BA4}"/>
              </a:ext>
            </a:extLst>
          </p:cNvPr>
          <p:cNvSpPr txBox="1"/>
          <p:nvPr/>
        </p:nvSpPr>
        <p:spPr>
          <a:xfrm>
            <a:off x="5857460" y="2867369"/>
            <a:ext cx="6056244" cy="2862322"/>
          </a:xfrm>
          <a:prstGeom prst="rect">
            <a:avLst/>
          </a:prstGeom>
          <a:noFill/>
        </p:spPr>
        <p:txBody>
          <a:bodyPr wrap="square" rtlCol="0">
            <a:spAutoFit/>
          </a:bodyPr>
          <a:lstStyle/>
          <a:p>
            <a:pPr marL="342900" indent="-342900">
              <a:buFont typeface="Wingdings" panose="05000000000000000000" pitchFamily="2" charset="2"/>
              <a:buChar char="Ø"/>
            </a:pPr>
            <a:r>
              <a:rPr lang="en-US" sz="2000" spc="-15" dirty="0">
                <a:effectLst/>
                <a:latin typeface="Times New Roman" panose="02020603050405020304" pitchFamily="18" charset="0"/>
                <a:ea typeface="Symbol" panose="05050102010706020507" pitchFamily="18" charset="2"/>
                <a:cs typeface="Symbol" panose="05050102010706020507" pitchFamily="18" charset="2"/>
              </a:rPr>
              <a:t>Android </a:t>
            </a:r>
            <a:r>
              <a:rPr lang="en-US" sz="2000" dirty="0">
                <a:effectLst/>
                <a:latin typeface="Times New Roman" panose="02020603050405020304" pitchFamily="18" charset="0"/>
                <a:ea typeface="Symbol" panose="05050102010706020507" pitchFamily="18" charset="2"/>
                <a:cs typeface="Symbol" panose="05050102010706020507" pitchFamily="18" charset="2"/>
              </a:rPr>
              <a:t>Studio </a:t>
            </a:r>
            <a:r>
              <a:rPr lang="en-US" sz="2000" spc="-15" dirty="0">
                <a:effectLst/>
                <a:latin typeface="Times New Roman" panose="02020603050405020304" pitchFamily="18" charset="0"/>
                <a:ea typeface="Symbol" panose="05050102010706020507" pitchFamily="18" charset="2"/>
                <a:cs typeface="Symbol" panose="05050102010706020507" pitchFamily="18" charset="2"/>
              </a:rPr>
              <a:t>is </a:t>
            </a:r>
            <a:r>
              <a:rPr lang="en-US" sz="2000" dirty="0">
                <a:effectLst/>
                <a:latin typeface="Times New Roman" panose="02020603050405020304" pitchFamily="18" charset="0"/>
                <a:ea typeface="Symbol" panose="05050102010706020507" pitchFamily="18" charset="2"/>
                <a:cs typeface="Symbol" panose="05050102010706020507" pitchFamily="18" charset="2"/>
              </a:rPr>
              <a:t>an environment that </a:t>
            </a:r>
            <a:r>
              <a:rPr lang="en-US" sz="2000" spc="-15" dirty="0">
                <a:effectLst/>
                <a:latin typeface="Times New Roman" panose="02020603050405020304" pitchFamily="18" charset="0"/>
                <a:ea typeface="Symbol" panose="05050102010706020507" pitchFamily="18" charset="2"/>
                <a:cs typeface="Symbol" panose="05050102010706020507" pitchFamily="18" charset="2"/>
              </a:rPr>
              <a:t>helps </a:t>
            </a:r>
            <a:r>
              <a:rPr lang="en-US" sz="2000" dirty="0">
                <a:effectLst/>
                <a:latin typeface="Times New Roman" panose="02020603050405020304" pitchFamily="18" charset="0"/>
                <a:ea typeface="Symbol" panose="05050102010706020507" pitchFamily="18" charset="2"/>
                <a:cs typeface="Symbol" panose="05050102010706020507" pitchFamily="18" charset="2"/>
              </a:rPr>
              <a:t>us create and </a:t>
            </a:r>
            <a:r>
              <a:rPr lang="en-US" sz="2000" spc="-15" dirty="0">
                <a:effectLst/>
                <a:latin typeface="Times New Roman" panose="02020603050405020304" pitchFamily="18" charset="0"/>
                <a:ea typeface="Symbol" panose="05050102010706020507" pitchFamily="18" charset="2"/>
                <a:cs typeface="Symbol" panose="05050102010706020507" pitchFamily="18" charset="2"/>
              </a:rPr>
              <a:t>edit </a:t>
            </a:r>
            <a:r>
              <a:rPr lang="en-US" sz="2000" dirty="0">
                <a:effectLst/>
                <a:latin typeface="Times New Roman" panose="02020603050405020304" pitchFamily="18" charset="0"/>
                <a:ea typeface="Symbol" panose="05050102010706020507" pitchFamily="18" charset="2"/>
                <a:cs typeface="Symbol" panose="05050102010706020507" pitchFamily="18" charset="2"/>
              </a:rPr>
              <a:t>Android applications. </a:t>
            </a:r>
          </a:p>
          <a:p>
            <a:endParaRPr lang="en-US" sz="2000" dirty="0">
              <a:effectLst/>
              <a:latin typeface="Times New Roman" panose="02020603050405020304" pitchFamily="18" charset="0"/>
              <a:ea typeface="Symbol" panose="05050102010706020507" pitchFamily="18" charset="2"/>
              <a:cs typeface="Symbol" panose="05050102010706020507" pitchFamily="18" charset="2"/>
            </a:endParaRPr>
          </a:p>
          <a:p>
            <a:pPr marL="342900" indent="-342900">
              <a:buFont typeface="Wingdings" panose="05000000000000000000" pitchFamily="2" charset="2"/>
              <a:buChar char="Ø"/>
            </a:pPr>
            <a:r>
              <a:rPr lang="en-US" sz="2000" dirty="0">
                <a:effectLst/>
                <a:latin typeface="Times New Roman" panose="02020603050405020304" pitchFamily="18" charset="0"/>
                <a:ea typeface="Symbol" panose="05050102010706020507" pitchFamily="18" charset="2"/>
                <a:cs typeface="Symbol" panose="05050102010706020507" pitchFamily="18" charset="2"/>
              </a:rPr>
              <a:t>It </a:t>
            </a:r>
            <a:r>
              <a:rPr lang="en-US" sz="2000" spc="-25" dirty="0">
                <a:effectLst/>
                <a:latin typeface="Times New Roman" panose="02020603050405020304" pitchFamily="18" charset="0"/>
                <a:ea typeface="Symbol" panose="05050102010706020507" pitchFamily="18" charset="2"/>
                <a:cs typeface="Symbol" panose="05050102010706020507" pitchFamily="18" charset="2"/>
              </a:rPr>
              <a:t>is </a:t>
            </a:r>
            <a:r>
              <a:rPr lang="en-US" sz="2000" dirty="0">
                <a:effectLst/>
                <a:latin typeface="Times New Roman" panose="02020603050405020304" pitchFamily="18" charset="0"/>
                <a:ea typeface="Symbol" panose="05050102010706020507" pitchFamily="18" charset="2"/>
                <a:cs typeface="Symbol" panose="05050102010706020507" pitchFamily="18" charset="2"/>
              </a:rPr>
              <a:t>the official IDE for Android App Development.</a:t>
            </a:r>
          </a:p>
          <a:p>
            <a:r>
              <a:rPr lang="en-US" sz="2000" dirty="0">
                <a:effectLst/>
                <a:latin typeface="Times New Roman" panose="02020603050405020304" pitchFamily="18" charset="0"/>
                <a:ea typeface="Symbol" panose="05050102010706020507" pitchFamily="18" charset="2"/>
                <a:cs typeface="Symbol" panose="05050102010706020507" pitchFamily="18" charset="2"/>
              </a:rPr>
              <a:t> </a:t>
            </a:r>
          </a:p>
          <a:p>
            <a:pPr marL="342900" indent="-342900">
              <a:buFont typeface="Wingdings" panose="05000000000000000000" pitchFamily="2" charset="2"/>
              <a:buChar char="Ø"/>
            </a:pPr>
            <a:r>
              <a:rPr lang="en-US" sz="2000" dirty="0">
                <a:effectLst/>
                <a:latin typeface="Times New Roman" panose="02020603050405020304" pitchFamily="18" charset="0"/>
                <a:ea typeface="Symbol" panose="05050102010706020507" pitchFamily="18" charset="2"/>
                <a:cs typeface="Symbol" panose="05050102010706020507" pitchFamily="18" charset="2"/>
              </a:rPr>
              <a:t>It has </a:t>
            </a:r>
            <a:r>
              <a:rPr lang="en-US" sz="2000" dirty="0" err="1">
                <a:effectLst/>
                <a:latin typeface="Times New Roman" panose="02020603050405020304" pitchFamily="18" charset="0"/>
                <a:ea typeface="Symbol" panose="05050102010706020507" pitchFamily="18" charset="2"/>
                <a:cs typeface="Symbol" panose="05050102010706020507" pitchFamily="18" charset="2"/>
              </a:rPr>
              <a:t>intelliJ’s</a:t>
            </a:r>
            <a:r>
              <a:rPr lang="en-US" sz="2000" dirty="0">
                <a:latin typeface="Times New Roman" panose="02020603050405020304" pitchFamily="18" charset="0"/>
                <a:ea typeface="Symbol" panose="05050102010706020507" pitchFamily="18" charset="2"/>
                <a:cs typeface="Symbol" panose="05050102010706020507" pitchFamily="18" charset="2"/>
              </a:rPr>
              <a:t> </a:t>
            </a:r>
            <a:r>
              <a:rPr lang="en-US" sz="2000" dirty="0">
                <a:effectLst/>
                <a:latin typeface="Times New Roman" panose="02020603050405020304" pitchFamily="18" charset="0"/>
                <a:ea typeface="Symbol" panose="05050102010706020507" pitchFamily="18" charset="2"/>
                <a:cs typeface="Symbol" panose="05050102010706020507" pitchFamily="18" charset="2"/>
              </a:rPr>
              <a:t>powerful code editor and developer tools and various features that enhance productivity while developing</a:t>
            </a:r>
            <a:r>
              <a:rPr lang="en-US" sz="2000" spc="10" dirty="0">
                <a:effectLst/>
                <a:latin typeface="Times New Roman" panose="02020603050405020304" pitchFamily="18" charset="0"/>
                <a:ea typeface="Symbol" panose="05050102010706020507" pitchFamily="18" charset="2"/>
                <a:cs typeface="Symbol" panose="05050102010706020507" pitchFamily="18" charset="2"/>
              </a:rPr>
              <a:t> </a:t>
            </a:r>
            <a:r>
              <a:rPr lang="en-US" sz="2000" dirty="0">
                <a:effectLst/>
                <a:latin typeface="Times New Roman" panose="02020603050405020304" pitchFamily="18" charset="0"/>
                <a:ea typeface="Symbol" panose="05050102010706020507" pitchFamily="18" charset="2"/>
                <a:cs typeface="Symbol" panose="05050102010706020507" pitchFamily="18" charset="2"/>
              </a:rPr>
              <a:t>apps.</a:t>
            </a:r>
          </a:p>
          <a:p>
            <a:endParaRPr lang="en-US" sz="2000" dirty="0"/>
          </a:p>
        </p:txBody>
      </p:sp>
    </p:spTree>
    <p:extLst>
      <p:ext uri="{BB962C8B-B14F-4D97-AF65-F5344CB8AC3E}">
        <p14:creationId xmlns:p14="http://schemas.microsoft.com/office/powerpoint/2010/main" val="49669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1E5A8B-D68B-40DB-9A3F-AC546F80982B}"/>
              </a:ext>
            </a:extLst>
          </p:cNvPr>
          <p:cNvSpPr txBox="1"/>
          <p:nvPr/>
        </p:nvSpPr>
        <p:spPr>
          <a:xfrm>
            <a:off x="5844207" y="1701225"/>
            <a:ext cx="6194324" cy="584775"/>
          </a:xfrm>
          <a:prstGeom prst="rect">
            <a:avLst/>
          </a:prstGeom>
          <a:noFill/>
        </p:spPr>
        <p:txBody>
          <a:bodyPr wrap="none" rtlCol="0">
            <a:spAutoFit/>
          </a:bodyPr>
          <a:lstStyle/>
          <a:p>
            <a:pPr algn="r"/>
            <a:r>
              <a:rPr lang="en-US" sz="3200" dirty="0"/>
              <a:t>VERSION </a:t>
            </a:r>
            <a:r>
              <a:rPr lang="en-US" sz="3200" dirty="0">
                <a:latin typeface="Montserrat" panose="00000500000000000000" pitchFamily="2" charset="0"/>
              </a:rPr>
              <a:t>OF</a:t>
            </a:r>
            <a:r>
              <a:rPr lang="en-US" sz="3200" dirty="0"/>
              <a:t> ANDROID STUDIO</a:t>
            </a:r>
          </a:p>
        </p:txBody>
      </p:sp>
      <p:sp>
        <p:nvSpPr>
          <p:cNvPr id="3" name="TextBox 2">
            <a:extLst>
              <a:ext uri="{FF2B5EF4-FFF2-40B4-BE49-F238E27FC236}">
                <a16:creationId xmlns:a16="http://schemas.microsoft.com/office/drawing/2014/main" id="{FED8F905-53B9-4871-A8DF-A65DF9076ABD}"/>
              </a:ext>
            </a:extLst>
          </p:cNvPr>
          <p:cNvSpPr txBox="1"/>
          <p:nvPr/>
        </p:nvSpPr>
        <p:spPr>
          <a:xfrm>
            <a:off x="5880115" y="2789873"/>
            <a:ext cx="4598505" cy="1631216"/>
          </a:xfrm>
          <a:prstGeom prst="rect">
            <a:avLst/>
          </a:prstGeom>
          <a:noFill/>
        </p:spPr>
        <p:txBody>
          <a:bodyPr wrap="square" rtlCol="0">
            <a:spAutoFit/>
          </a:bodyPr>
          <a:lstStyle/>
          <a:p>
            <a:r>
              <a:rPr lang="en-US" sz="2000" dirty="0">
                <a:effectLst/>
                <a:latin typeface="Times New Roman" panose="02020603050405020304" pitchFamily="18" charset="0"/>
                <a:ea typeface="Times New Roman" panose="02020603050405020304" pitchFamily="18" charset="0"/>
              </a:rPr>
              <a:t>Each year Android releases a new version with better features, better security and better User Interface experience, and a new symbol. </a:t>
            </a:r>
            <a:endParaRPr lang="en-US" sz="2000" dirty="0"/>
          </a:p>
          <a:p>
            <a:endParaRPr lang="en-US" sz="2000" dirty="0"/>
          </a:p>
        </p:txBody>
      </p:sp>
    </p:spTree>
    <p:extLst>
      <p:ext uri="{BB962C8B-B14F-4D97-AF65-F5344CB8AC3E}">
        <p14:creationId xmlns:p14="http://schemas.microsoft.com/office/powerpoint/2010/main" val="3177224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4F7508-BA66-4EC7-A717-6E606B0E1028}"/>
              </a:ext>
            </a:extLst>
          </p:cNvPr>
          <p:cNvSpPr txBox="1"/>
          <p:nvPr/>
        </p:nvSpPr>
        <p:spPr>
          <a:xfrm>
            <a:off x="5999820" y="1132307"/>
            <a:ext cx="4429418" cy="584775"/>
          </a:xfrm>
          <a:prstGeom prst="rect">
            <a:avLst/>
          </a:prstGeom>
          <a:noFill/>
        </p:spPr>
        <p:txBody>
          <a:bodyPr wrap="none" rtlCol="0">
            <a:spAutoFit/>
          </a:bodyPr>
          <a:lstStyle/>
          <a:p>
            <a:pPr algn="r"/>
            <a:r>
              <a:rPr lang="en-US" sz="3200" dirty="0">
                <a:latin typeface="Montserrat" panose="00000500000000000000" pitchFamily="2" charset="0"/>
              </a:rPr>
              <a:t>ABOUT</a:t>
            </a:r>
            <a:r>
              <a:rPr lang="en-US" sz="3200" dirty="0"/>
              <a:t> THE PROJECT</a:t>
            </a:r>
          </a:p>
        </p:txBody>
      </p:sp>
      <p:sp>
        <p:nvSpPr>
          <p:cNvPr id="3" name="TextBox 2">
            <a:extLst>
              <a:ext uri="{FF2B5EF4-FFF2-40B4-BE49-F238E27FC236}">
                <a16:creationId xmlns:a16="http://schemas.microsoft.com/office/drawing/2014/main" id="{E3DF2E57-A72E-4F7A-8D23-6C4733FE514B}"/>
              </a:ext>
            </a:extLst>
          </p:cNvPr>
          <p:cNvSpPr txBox="1"/>
          <p:nvPr/>
        </p:nvSpPr>
        <p:spPr>
          <a:xfrm>
            <a:off x="6096000" y="2451257"/>
            <a:ext cx="5724939" cy="3416320"/>
          </a:xfrm>
          <a:prstGeom prst="rect">
            <a:avLst/>
          </a:prstGeom>
          <a:noFill/>
        </p:spPr>
        <p:txBody>
          <a:bodyPr wrap="square" rtlCol="0">
            <a:spAutoFit/>
          </a:bodyPr>
          <a:lstStyle/>
          <a:p>
            <a:pPr lvl="0" indent="-342900">
              <a:buSzPts val="1800"/>
              <a:buFont typeface="Wingdings" panose="05000000000000000000" pitchFamily="2" charset="2"/>
              <a:buChar char="Ø"/>
            </a:pPr>
            <a:r>
              <a:rPr lang="en-US" sz="1800" dirty="0"/>
              <a:t>Multi-Tasking App is an android app that helps users to access different mobile features through a single app.</a:t>
            </a:r>
          </a:p>
          <a:p>
            <a:pPr lvl="0" indent="-342900">
              <a:buSzPts val="1800"/>
            </a:pPr>
            <a:endParaRPr lang="en-US" sz="1800" dirty="0"/>
          </a:p>
          <a:p>
            <a:pPr lvl="0" indent="-342900">
              <a:buSzPts val="1800"/>
            </a:pPr>
            <a:endParaRPr lang="en-US" sz="1800" dirty="0"/>
          </a:p>
          <a:p>
            <a:pPr lvl="0" indent="-342900">
              <a:buSzPts val="1800"/>
              <a:buFont typeface="Wingdings" panose="05000000000000000000" pitchFamily="2" charset="2"/>
              <a:buChar char="Ø"/>
            </a:pPr>
            <a:r>
              <a:rPr lang="en-US" sz="1800" dirty="0"/>
              <a:t>This will be really helpful for the people who want to use the android mobile features in a very eye-catching and effective way. </a:t>
            </a:r>
          </a:p>
          <a:p>
            <a:pPr marL="114300" lvl="0" indent="0">
              <a:buSzPts val="1800"/>
              <a:buNone/>
            </a:pPr>
            <a:endParaRPr lang="en-US" sz="1800" dirty="0"/>
          </a:p>
          <a:p>
            <a:pPr marL="114300" lvl="0" indent="0">
              <a:buSzPts val="1800"/>
              <a:buNone/>
            </a:pPr>
            <a:endParaRPr lang="en-US" sz="1800" dirty="0"/>
          </a:p>
          <a:p>
            <a:pPr lvl="0" indent="-342900">
              <a:buSzPts val="1800"/>
              <a:buFont typeface="Wingdings" panose="05000000000000000000" pitchFamily="2" charset="2"/>
              <a:buChar char="Ø"/>
            </a:pPr>
            <a:r>
              <a:rPr lang="en-US" sz="1800" dirty="0"/>
              <a:t>The users just have to install the app through the use of the APK and then they can directly access the app on their android mobiles.</a:t>
            </a:r>
          </a:p>
        </p:txBody>
      </p:sp>
    </p:spTree>
    <p:extLst>
      <p:ext uri="{BB962C8B-B14F-4D97-AF65-F5344CB8AC3E}">
        <p14:creationId xmlns:p14="http://schemas.microsoft.com/office/powerpoint/2010/main" val="2039850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2FC955-5408-4BE2-9115-C8AEAAFB1A4D}"/>
              </a:ext>
            </a:extLst>
          </p:cNvPr>
          <p:cNvSpPr txBox="1"/>
          <p:nvPr/>
        </p:nvSpPr>
        <p:spPr>
          <a:xfrm>
            <a:off x="5577187" y="1192695"/>
            <a:ext cx="2533066" cy="584775"/>
          </a:xfrm>
          <a:prstGeom prst="rect">
            <a:avLst/>
          </a:prstGeom>
          <a:noFill/>
        </p:spPr>
        <p:txBody>
          <a:bodyPr wrap="none" rtlCol="0">
            <a:spAutoFit/>
          </a:bodyPr>
          <a:lstStyle/>
          <a:p>
            <a:r>
              <a:rPr lang="en-US" sz="3200" dirty="0">
                <a:latin typeface="Montserrat" panose="00000500000000000000" pitchFamily="2" charset="0"/>
              </a:rPr>
              <a:t>OBJECTIVE</a:t>
            </a:r>
          </a:p>
        </p:txBody>
      </p:sp>
      <p:sp>
        <p:nvSpPr>
          <p:cNvPr id="3" name="TextBox 2">
            <a:extLst>
              <a:ext uri="{FF2B5EF4-FFF2-40B4-BE49-F238E27FC236}">
                <a16:creationId xmlns:a16="http://schemas.microsoft.com/office/drawing/2014/main" id="{71500064-7D15-435F-AE2B-000B961ED5DC}"/>
              </a:ext>
            </a:extLst>
          </p:cNvPr>
          <p:cNvSpPr txBox="1"/>
          <p:nvPr/>
        </p:nvSpPr>
        <p:spPr>
          <a:xfrm>
            <a:off x="5577187" y="2567608"/>
            <a:ext cx="6164239" cy="3416320"/>
          </a:xfrm>
          <a:prstGeom prst="rect">
            <a:avLst/>
          </a:prstGeom>
          <a:noFill/>
        </p:spPr>
        <p:txBody>
          <a:bodyPr wrap="square" rtlCol="0">
            <a:spAutoFit/>
          </a:bodyPr>
          <a:lstStyle/>
          <a:p>
            <a:pPr lvl="0" indent="-342900">
              <a:buSzPts val="1800"/>
              <a:buFont typeface="Wingdings" panose="05000000000000000000" pitchFamily="2" charset="2"/>
              <a:buChar char="Ø"/>
            </a:pPr>
            <a:r>
              <a:rPr lang="en-US" sz="1800" dirty="0"/>
              <a:t>User Friendly: The main objective of creating this app is to help the users to use the mobile features through a single app.</a:t>
            </a:r>
          </a:p>
          <a:p>
            <a:pPr marL="114300" lvl="0" indent="0">
              <a:buSzPts val="1800"/>
              <a:buNone/>
            </a:pPr>
            <a:endParaRPr lang="en-IN" sz="1800" dirty="0"/>
          </a:p>
          <a:p>
            <a:pPr lvl="0" indent="-342900">
              <a:buSzPts val="1800"/>
              <a:buFont typeface="Wingdings" panose="05000000000000000000" pitchFamily="2" charset="2"/>
              <a:buChar char="Ø"/>
            </a:pPr>
            <a:r>
              <a:rPr lang="en-US" sz="1800" dirty="0"/>
              <a:t>User Privacy: This app also helps the user in maintaining privacy to the mobile features as this app needs a user login id and password.</a:t>
            </a:r>
          </a:p>
          <a:p>
            <a:pPr lvl="0" indent="-342900">
              <a:buSzPts val="1800"/>
            </a:pPr>
            <a:endParaRPr lang="en-US" sz="1800" dirty="0"/>
          </a:p>
          <a:p>
            <a:pPr lvl="0" indent="-342900">
              <a:buSzPts val="1800"/>
              <a:buFont typeface="Wingdings" panose="05000000000000000000" pitchFamily="2" charset="2"/>
              <a:buChar char="Ø"/>
            </a:pPr>
            <a:r>
              <a:rPr lang="en-US" sz="1800" dirty="0"/>
              <a:t>Proper Management: This can also help the user to solve the issue regarding the management of different mobile features.</a:t>
            </a:r>
            <a:endParaRPr lang="en-IN" sz="1800" dirty="0"/>
          </a:p>
          <a:p>
            <a:endParaRPr lang="en-US" dirty="0"/>
          </a:p>
        </p:txBody>
      </p:sp>
    </p:spTree>
    <p:extLst>
      <p:ext uri="{BB962C8B-B14F-4D97-AF65-F5344CB8AC3E}">
        <p14:creationId xmlns:p14="http://schemas.microsoft.com/office/powerpoint/2010/main" val="1141297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D85603-B8F0-45C8-97BB-019AC922DF7F}"/>
              </a:ext>
            </a:extLst>
          </p:cNvPr>
          <p:cNvSpPr txBox="1"/>
          <p:nvPr/>
        </p:nvSpPr>
        <p:spPr>
          <a:xfrm>
            <a:off x="6241774" y="1099930"/>
            <a:ext cx="3605474" cy="584775"/>
          </a:xfrm>
          <a:prstGeom prst="rect">
            <a:avLst/>
          </a:prstGeom>
          <a:noFill/>
        </p:spPr>
        <p:txBody>
          <a:bodyPr wrap="none" rtlCol="0">
            <a:spAutoFit/>
          </a:bodyPr>
          <a:lstStyle/>
          <a:p>
            <a:r>
              <a:rPr lang="en-GB" sz="3200" dirty="0">
                <a:latin typeface="Montserrat" panose="00000500000000000000" pitchFamily="2" charset="0"/>
              </a:rPr>
              <a:t>REQUIREMENTS</a:t>
            </a:r>
            <a:endParaRPr lang="en-US" sz="3200" dirty="0">
              <a:latin typeface="Montserrat" panose="00000500000000000000" pitchFamily="2" charset="0"/>
            </a:endParaRPr>
          </a:p>
        </p:txBody>
      </p:sp>
      <p:sp>
        <p:nvSpPr>
          <p:cNvPr id="3" name="TextBox 2">
            <a:extLst>
              <a:ext uri="{FF2B5EF4-FFF2-40B4-BE49-F238E27FC236}">
                <a16:creationId xmlns:a16="http://schemas.microsoft.com/office/drawing/2014/main" id="{DF7961F6-44AD-4B64-95F0-FCB6A4A3983E}"/>
              </a:ext>
            </a:extLst>
          </p:cNvPr>
          <p:cNvSpPr txBox="1"/>
          <p:nvPr/>
        </p:nvSpPr>
        <p:spPr>
          <a:xfrm>
            <a:off x="6241774" y="2345635"/>
            <a:ext cx="4243469" cy="2616101"/>
          </a:xfrm>
          <a:prstGeom prst="rect">
            <a:avLst/>
          </a:prstGeom>
          <a:noFill/>
        </p:spPr>
        <p:txBody>
          <a:bodyPr wrap="none" rtlCol="0">
            <a:spAutoFit/>
          </a:bodyPr>
          <a:lstStyle/>
          <a:p>
            <a:pPr marL="0" lvl="0" indent="0" algn="l" rtl="0">
              <a:spcBef>
                <a:spcPts val="0"/>
              </a:spcBef>
              <a:spcAft>
                <a:spcPts val="0"/>
              </a:spcAft>
              <a:buNone/>
            </a:pPr>
            <a:r>
              <a:rPr lang="en-GB" sz="2400" b="1" dirty="0"/>
              <a:t>Software Specification Used:-</a:t>
            </a:r>
          </a:p>
          <a:p>
            <a:pPr lvl="0" indent="-330200">
              <a:spcBef>
                <a:spcPts val="1200"/>
              </a:spcBef>
              <a:buSzPts val="1600"/>
              <a:buChar char="➔"/>
            </a:pPr>
            <a:r>
              <a:rPr lang="en-GB" sz="1800" dirty="0"/>
              <a:t>Technology used: Android Studio</a:t>
            </a:r>
          </a:p>
          <a:p>
            <a:pPr lvl="0" indent="-330200">
              <a:spcBef>
                <a:spcPts val="1200"/>
              </a:spcBef>
              <a:buSzPts val="1600"/>
              <a:buChar char="➔"/>
            </a:pPr>
            <a:r>
              <a:rPr lang="en-GB" sz="1800" dirty="0"/>
              <a:t>Language Used: Java</a:t>
            </a:r>
          </a:p>
          <a:p>
            <a:pPr lvl="0" indent="-330200">
              <a:spcBef>
                <a:spcPts val="1200"/>
              </a:spcBef>
              <a:buSzPts val="1600"/>
              <a:buChar char="➔"/>
            </a:pPr>
            <a:r>
              <a:rPr lang="en-GB" sz="1800" dirty="0"/>
              <a:t>Database: Firebase</a:t>
            </a:r>
          </a:p>
          <a:p>
            <a:pPr lvl="0" indent="-330200">
              <a:spcBef>
                <a:spcPts val="1200"/>
              </a:spcBef>
              <a:buSzPts val="1600"/>
              <a:buChar char="➔"/>
            </a:pPr>
            <a:r>
              <a:rPr lang="en-GB" sz="1800" dirty="0"/>
              <a:t>User Interface Design: GUI</a:t>
            </a:r>
          </a:p>
          <a:p>
            <a:pPr lvl="0" indent="-330200">
              <a:spcBef>
                <a:spcPts val="1200"/>
              </a:spcBef>
              <a:buSzPts val="1600"/>
              <a:buChar char="➔"/>
            </a:pPr>
            <a:r>
              <a:rPr lang="en-GB" sz="1800" dirty="0"/>
              <a:t>Web Browser</a:t>
            </a:r>
            <a:endParaRPr lang="en-US" dirty="0"/>
          </a:p>
        </p:txBody>
      </p:sp>
    </p:spTree>
    <p:extLst>
      <p:ext uri="{BB962C8B-B14F-4D97-AF65-F5344CB8AC3E}">
        <p14:creationId xmlns:p14="http://schemas.microsoft.com/office/powerpoint/2010/main" val="2765299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8F5999-E08F-4457-AA10-381519CF29E0}"/>
              </a:ext>
            </a:extLst>
          </p:cNvPr>
          <p:cNvSpPr txBox="1"/>
          <p:nvPr/>
        </p:nvSpPr>
        <p:spPr>
          <a:xfrm>
            <a:off x="6096000" y="2040835"/>
            <a:ext cx="5657318" cy="3355534"/>
          </a:xfrm>
          <a:prstGeom prst="rect">
            <a:avLst/>
          </a:prstGeom>
          <a:noFill/>
        </p:spPr>
        <p:txBody>
          <a:bodyPr wrap="none" rtlCol="0">
            <a:spAutoFit/>
          </a:bodyPr>
          <a:lstStyle/>
          <a:p>
            <a:pPr marL="0" lvl="0" indent="0" algn="l" rtl="0">
              <a:lnSpc>
                <a:spcPct val="150000"/>
              </a:lnSpc>
              <a:spcBef>
                <a:spcPts val="0"/>
              </a:spcBef>
              <a:spcAft>
                <a:spcPts val="0"/>
              </a:spcAft>
              <a:buNone/>
            </a:pPr>
            <a:r>
              <a:rPr lang="en-GB" sz="2400" b="1" dirty="0">
                <a:latin typeface="Lato" panose="020F0502020204030203"/>
                <a:ea typeface="Lato" panose="020F0502020204030203"/>
                <a:cs typeface="Lato" panose="020F0502020204030203"/>
                <a:sym typeface="Lato" panose="020F0502020204030203"/>
              </a:rPr>
              <a:t>Hardware </a:t>
            </a:r>
            <a:r>
              <a:rPr lang="en-GB" sz="2400" b="1" dirty="0"/>
              <a:t>Specification Used:- </a:t>
            </a:r>
          </a:p>
          <a:p>
            <a:pPr marL="342900" lvl="0" indent="-342900" algn="l" rtl="0">
              <a:lnSpc>
                <a:spcPct val="150000"/>
              </a:lnSpc>
              <a:spcBef>
                <a:spcPts val="0"/>
              </a:spcBef>
              <a:spcAft>
                <a:spcPts val="0"/>
              </a:spcAft>
              <a:buFont typeface="Wingdings" panose="05000000000000000000" pitchFamily="2" charset="2"/>
              <a:buChar char="ü"/>
            </a:pPr>
            <a:r>
              <a:rPr lang="en-GB" sz="2000" dirty="0">
                <a:latin typeface="Lato" panose="020F0502020204030203"/>
                <a:ea typeface="Lato" panose="020F0502020204030203"/>
                <a:cs typeface="Lato" panose="020F0502020204030203"/>
                <a:sym typeface="Lato" panose="020F0502020204030203"/>
              </a:rPr>
              <a:t>Processor: Intel,  </a:t>
            </a:r>
            <a:r>
              <a:rPr lang="en-GB" sz="2000" dirty="0" err="1">
                <a:latin typeface="Lato" panose="020F0502020204030203"/>
                <a:ea typeface="Lato" panose="020F0502020204030203"/>
                <a:cs typeface="Lato" panose="020F0502020204030203"/>
                <a:sym typeface="Lato" panose="020F0502020204030203"/>
              </a:rPr>
              <a:t>Ryzen</a:t>
            </a:r>
            <a:endParaRPr lang="en-GB" sz="2000" dirty="0">
              <a:latin typeface="Lato" panose="020F0502020204030203"/>
              <a:ea typeface="Lato" panose="020F0502020204030203"/>
              <a:cs typeface="Lato" panose="020F0502020204030203"/>
              <a:sym typeface="Lato" panose="020F0502020204030203"/>
            </a:endParaRPr>
          </a:p>
          <a:p>
            <a:pPr marL="342900" lvl="0" indent="-342900" algn="l" rtl="0">
              <a:lnSpc>
                <a:spcPct val="150000"/>
              </a:lnSpc>
              <a:spcBef>
                <a:spcPts val="0"/>
              </a:spcBef>
              <a:spcAft>
                <a:spcPts val="0"/>
              </a:spcAft>
              <a:buFont typeface="Wingdings" panose="05000000000000000000" pitchFamily="2" charset="2"/>
              <a:buChar char="ü"/>
            </a:pPr>
            <a:r>
              <a:rPr lang="en-GB" sz="2000" dirty="0">
                <a:latin typeface="Lato" panose="020F0502020204030203"/>
                <a:ea typeface="Lato" panose="020F0502020204030203"/>
                <a:cs typeface="Lato" panose="020F0502020204030203"/>
                <a:sym typeface="Lato" panose="020F0502020204030203"/>
              </a:rPr>
              <a:t>Operating System: Windows, Linux</a:t>
            </a:r>
          </a:p>
          <a:p>
            <a:pPr marL="342900" lvl="0" indent="-342900" algn="l" rtl="0">
              <a:lnSpc>
                <a:spcPct val="150000"/>
              </a:lnSpc>
              <a:spcBef>
                <a:spcPts val="0"/>
              </a:spcBef>
              <a:spcAft>
                <a:spcPts val="0"/>
              </a:spcAft>
              <a:buFont typeface="Wingdings" panose="05000000000000000000" pitchFamily="2" charset="2"/>
              <a:buChar char="ü"/>
            </a:pPr>
            <a:r>
              <a:rPr lang="en-GB" sz="2000" dirty="0">
                <a:latin typeface="Lato" panose="020F0502020204030203"/>
                <a:ea typeface="Lato" panose="020F0502020204030203"/>
                <a:cs typeface="Lato" panose="020F0502020204030203"/>
                <a:sym typeface="Lato" panose="020F0502020204030203"/>
              </a:rPr>
              <a:t>RAM: 4GB(minimum)</a:t>
            </a:r>
          </a:p>
          <a:p>
            <a:pPr marL="342900" lvl="0" indent="-342900" algn="l" rtl="0">
              <a:lnSpc>
                <a:spcPct val="150000"/>
              </a:lnSpc>
              <a:spcBef>
                <a:spcPts val="0"/>
              </a:spcBef>
              <a:spcAft>
                <a:spcPts val="0"/>
              </a:spcAft>
              <a:buFont typeface="Wingdings" panose="05000000000000000000" pitchFamily="2" charset="2"/>
              <a:buChar char="ü"/>
            </a:pPr>
            <a:r>
              <a:rPr lang="en-GB" sz="2000" dirty="0">
                <a:latin typeface="Lato" panose="020F0502020204030203"/>
                <a:ea typeface="Lato" panose="020F0502020204030203"/>
                <a:cs typeface="Lato" panose="020F0502020204030203"/>
                <a:sym typeface="Lato" panose="020F0502020204030203"/>
              </a:rPr>
              <a:t>Hardware Devices: Android Mobile</a:t>
            </a:r>
          </a:p>
          <a:p>
            <a:pPr marL="342900" lvl="0" indent="-342900" algn="l" rtl="0">
              <a:lnSpc>
                <a:spcPct val="150000"/>
              </a:lnSpc>
              <a:spcBef>
                <a:spcPts val="0"/>
              </a:spcBef>
              <a:spcAft>
                <a:spcPts val="0"/>
              </a:spcAft>
              <a:buFont typeface="Wingdings" panose="05000000000000000000" pitchFamily="2" charset="2"/>
              <a:buChar char="ü"/>
            </a:pPr>
            <a:r>
              <a:rPr lang="en-GB" sz="2000" dirty="0">
                <a:latin typeface="Lato" panose="020F0502020204030203"/>
                <a:ea typeface="Lato" panose="020F0502020204030203"/>
                <a:cs typeface="Lato" panose="020F0502020204030203"/>
                <a:sym typeface="Lato" panose="020F0502020204030203"/>
              </a:rPr>
              <a:t>Hard Disk: 32 GB(minimum in android mobile)</a:t>
            </a:r>
            <a:br>
              <a:rPr lang="en-GB" sz="2000" dirty="0">
                <a:latin typeface="Lato" panose="020F0502020204030203"/>
                <a:ea typeface="Lato" panose="020F0502020204030203"/>
                <a:cs typeface="Lato" panose="020F0502020204030203"/>
                <a:sym typeface="Lato" panose="020F0502020204030203"/>
              </a:rPr>
            </a:br>
            <a:endParaRPr lang="en-GB" sz="2000" dirty="0"/>
          </a:p>
        </p:txBody>
      </p:sp>
    </p:spTree>
    <p:extLst>
      <p:ext uri="{BB962C8B-B14F-4D97-AF65-F5344CB8AC3E}">
        <p14:creationId xmlns:p14="http://schemas.microsoft.com/office/powerpoint/2010/main" val="58448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0FAEBDA-C2CB-48B9-B67E-61F5E7F4374D}"/>
              </a:ext>
            </a:extLst>
          </p:cNvPr>
          <p:cNvSpPr txBox="1"/>
          <p:nvPr/>
        </p:nvSpPr>
        <p:spPr>
          <a:xfrm>
            <a:off x="5559904" y="963965"/>
            <a:ext cx="4076757" cy="584775"/>
          </a:xfrm>
          <a:prstGeom prst="rect">
            <a:avLst/>
          </a:prstGeom>
          <a:noFill/>
        </p:spPr>
        <p:txBody>
          <a:bodyPr wrap="none" rtlCol="0">
            <a:spAutoFit/>
          </a:bodyPr>
          <a:lstStyle/>
          <a:p>
            <a:r>
              <a:rPr lang="en-US" sz="3200" dirty="0">
                <a:latin typeface="Montserrat" panose="00000500000000000000" pitchFamily="2" charset="0"/>
              </a:rPr>
              <a:t>IMPLEMENTATION</a:t>
            </a:r>
          </a:p>
        </p:txBody>
      </p:sp>
      <p:sp>
        <p:nvSpPr>
          <p:cNvPr id="3" name="TextBox 2">
            <a:extLst>
              <a:ext uri="{FF2B5EF4-FFF2-40B4-BE49-F238E27FC236}">
                <a16:creationId xmlns:a16="http://schemas.microsoft.com/office/drawing/2014/main" id="{A78402E9-C488-413D-98AF-CA1F82846955}"/>
              </a:ext>
            </a:extLst>
          </p:cNvPr>
          <p:cNvSpPr txBox="1"/>
          <p:nvPr/>
        </p:nvSpPr>
        <p:spPr>
          <a:xfrm>
            <a:off x="5559904" y="2226365"/>
            <a:ext cx="6115262" cy="3034164"/>
          </a:xfrm>
          <a:prstGeom prst="rect">
            <a:avLst/>
          </a:prstGeom>
          <a:noFill/>
        </p:spPr>
        <p:txBody>
          <a:bodyPr wrap="square" rtlCol="0">
            <a:spAutoFit/>
          </a:bodyPr>
          <a:lstStyle/>
          <a:p>
            <a:pPr marL="405765" marR="0" algn="just">
              <a:spcBef>
                <a:spcPts val="435"/>
              </a:spcBef>
              <a:spcAft>
                <a:spcPts val="0"/>
              </a:spcAft>
              <a:tabLst>
                <a:tab pos="808990" algn="l"/>
              </a:tabLst>
            </a:pPr>
            <a:r>
              <a:rPr lang="en-US" dirty="0">
                <a:ea typeface="Times New Roman" panose="02020603050405020304" pitchFamily="18" charset="0"/>
              </a:rPr>
              <a:t>W</a:t>
            </a:r>
            <a:r>
              <a:rPr lang="en-US" dirty="0">
                <a:effectLst/>
                <a:ea typeface="Times New Roman" panose="02020603050405020304" pitchFamily="18" charset="0"/>
              </a:rPr>
              <a:t>e have the Login activity which consists of the following</a:t>
            </a:r>
            <a:r>
              <a:rPr lang="en-US" spc="-75" dirty="0">
                <a:effectLst/>
                <a:ea typeface="Times New Roman" panose="02020603050405020304" pitchFamily="18" charset="0"/>
              </a:rPr>
              <a:t> </a:t>
            </a:r>
            <a:r>
              <a:rPr lang="en-US" dirty="0">
                <a:effectLst/>
                <a:ea typeface="Times New Roman" panose="02020603050405020304" pitchFamily="18" charset="0"/>
              </a:rPr>
              <a:t>steps</a:t>
            </a:r>
          </a:p>
          <a:p>
            <a:pPr marL="742950" marR="0" lvl="1" indent="-285750" algn="just">
              <a:spcBef>
                <a:spcPts val="695"/>
              </a:spcBef>
              <a:spcAft>
                <a:spcPts val="0"/>
              </a:spcAft>
              <a:buSzPts val="1200"/>
              <a:buFont typeface="Wingdings" panose="05000000000000000000" pitchFamily="2" charset="2"/>
              <a:buChar char="Ø"/>
              <a:tabLst>
                <a:tab pos="1092200" algn="l"/>
                <a:tab pos="1092835" algn="l"/>
              </a:tabLst>
            </a:pPr>
            <a:r>
              <a:rPr lang="en-US" dirty="0">
                <a:effectLst/>
                <a:ea typeface="Symbol" panose="05050102010706020507" pitchFamily="18" charset="2"/>
                <a:cs typeface="Symbol" panose="05050102010706020507" pitchFamily="18" charset="2"/>
              </a:rPr>
              <a:t>Register: for new</a:t>
            </a:r>
            <a:r>
              <a:rPr lang="en-US" spc="1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User</a:t>
            </a:r>
          </a:p>
          <a:p>
            <a:pPr marL="742950" marR="0" lvl="1" indent="-285750" algn="just">
              <a:spcBef>
                <a:spcPts val="695"/>
              </a:spcBef>
              <a:spcAft>
                <a:spcPts val="0"/>
              </a:spcAft>
              <a:buSzPts val="1200"/>
              <a:buFont typeface="Wingdings" panose="05000000000000000000" pitchFamily="2" charset="2"/>
              <a:buChar char="Ø"/>
              <a:tabLst>
                <a:tab pos="1092200" algn="l"/>
                <a:tab pos="1092835" algn="l"/>
              </a:tabLst>
            </a:pPr>
            <a:r>
              <a:rPr lang="en-US" dirty="0">
                <a:effectLst/>
                <a:ea typeface="Symbol" panose="05050102010706020507" pitchFamily="18" charset="2"/>
                <a:cs typeface="Symbol" panose="05050102010706020507" pitchFamily="18" charset="2"/>
              </a:rPr>
              <a:t>Login: For existing as well as a new</a:t>
            </a:r>
            <a:r>
              <a:rPr lang="en-US" spc="2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user</a:t>
            </a:r>
          </a:p>
          <a:p>
            <a:pPr marR="0" lvl="1" algn="just">
              <a:spcBef>
                <a:spcPts val="695"/>
              </a:spcBef>
              <a:spcAft>
                <a:spcPts val="0"/>
              </a:spcAft>
              <a:buSzPts val="1200"/>
              <a:tabLst>
                <a:tab pos="1092200" algn="l"/>
                <a:tab pos="1092835" algn="l"/>
              </a:tabLst>
            </a:pPr>
            <a:r>
              <a:rPr lang="en-US" spc="-15" dirty="0">
                <a:effectLst/>
                <a:ea typeface="Times New Roman" panose="02020603050405020304" pitchFamily="18" charset="0"/>
              </a:rPr>
              <a:t>We </a:t>
            </a:r>
            <a:r>
              <a:rPr lang="en-US" spc="-50" dirty="0">
                <a:effectLst/>
                <a:ea typeface="Times New Roman" panose="02020603050405020304" pitchFamily="18" charset="0"/>
              </a:rPr>
              <a:t>authenticate and store the user information from the Firebase</a:t>
            </a:r>
            <a:r>
              <a:rPr lang="en-US" spc="25" dirty="0">
                <a:effectLst/>
                <a:ea typeface="Times New Roman" panose="02020603050405020304" pitchFamily="18" charset="0"/>
              </a:rPr>
              <a:t> </a:t>
            </a:r>
            <a:r>
              <a:rPr lang="en-US" spc="-50" dirty="0">
                <a:effectLst/>
                <a:ea typeface="Times New Roman" panose="02020603050405020304" pitchFamily="18" charset="0"/>
              </a:rPr>
              <a:t>authentication.</a:t>
            </a:r>
          </a:p>
          <a:p>
            <a:pPr marR="0" lvl="1" algn="just">
              <a:spcBef>
                <a:spcPts val="695"/>
              </a:spcBef>
              <a:spcAft>
                <a:spcPts val="0"/>
              </a:spcAft>
              <a:buSzPts val="1200"/>
              <a:tabLst>
                <a:tab pos="1092200" algn="l"/>
                <a:tab pos="1092835" algn="l"/>
              </a:tabLst>
            </a:pPr>
            <a:r>
              <a:rPr lang="en-US" spc="-50" dirty="0">
                <a:effectLst/>
                <a:ea typeface="Times New Roman" panose="02020603050405020304" pitchFamily="18" charset="0"/>
              </a:rPr>
              <a:t>After this, the user can directly use the app.</a:t>
            </a:r>
          </a:p>
          <a:p>
            <a:pPr marR="0" lvl="1" algn="just">
              <a:spcBef>
                <a:spcPts val="695"/>
              </a:spcBef>
              <a:spcAft>
                <a:spcPts val="0"/>
              </a:spcAft>
              <a:buSzPts val="1200"/>
              <a:tabLst>
                <a:tab pos="1092200" algn="l"/>
                <a:tab pos="1092835" algn="l"/>
              </a:tabLst>
            </a:pPr>
            <a:r>
              <a:rPr lang="en-US" spc="-50" dirty="0">
                <a:effectLst/>
                <a:ea typeface="Times New Roman" panose="02020603050405020304" pitchFamily="18" charset="0"/>
              </a:rPr>
              <a:t>Now you can enjoy the app.</a:t>
            </a:r>
          </a:p>
          <a:p>
            <a:endParaRPr lang="en-US" dirty="0"/>
          </a:p>
        </p:txBody>
      </p:sp>
    </p:spTree>
    <p:extLst>
      <p:ext uri="{BB962C8B-B14F-4D97-AF65-F5344CB8AC3E}">
        <p14:creationId xmlns:p14="http://schemas.microsoft.com/office/powerpoint/2010/main" val="2263115693"/>
      </p:ext>
    </p:extLst>
  </p:cSld>
  <p:clrMapOvr>
    <a:masterClrMapping/>
  </p:clrMapOvr>
</p:sld>
</file>

<file path=ppt/theme/theme1.xml><?xml version="1.0" encoding="utf-8"?>
<a:theme xmlns:a="http://schemas.openxmlformats.org/drawingml/2006/main" name="Office Theme">
  <a:themeElements>
    <a:clrScheme name="Custom 2">
      <a:dk1>
        <a:srgbClr val="FFFFFF"/>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Lato"/>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576</Words>
  <Application>Microsoft Office PowerPoint</Application>
  <PresentationFormat>Widescreen</PresentationFormat>
  <Paragraphs>80</Paragraphs>
  <Slides>24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Lato</vt:lpstr>
      <vt:lpstr>Merriweather</vt:lpstr>
      <vt:lpstr>Montserrat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Ankita Agrawal</dc:creator>
  <cp:lastModifiedBy>Ankita Agrawal</cp:lastModifiedBy>
  <cp:revision>1</cp:revision>
  <dcterms:created xsi:type="dcterms:W3CDTF">2021-11-28T15:56:53Z</dcterms:created>
  <dcterms:modified xsi:type="dcterms:W3CDTF">2021-11-28T15:57:16Z</dcterms:modified>
</cp:coreProperties>
</file>

<file path=docProps/thumbnail.jpeg>
</file>